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6613"/>
    <a:srgbClr val="3A6483"/>
    <a:srgbClr val="0948CB"/>
    <a:srgbClr val="0B49CB"/>
    <a:srgbClr val="F2F4F8"/>
    <a:srgbClr val="1C7DDB"/>
    <a:srgbClr val="121619"/>
    <a:srgbClr val="F2F2F2"/>
    <a:srgbClr val="145579"/>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9059" autoAdjust="0"/>
  </p:normalViewPr>
  <p:slideViewPr>
    <p:cSldViewPr snapToGrid="0" snapToObjects="1">
      <p:cViewPr>
        <p:scale>
          <a:sx n="90" d="100"/>
          <a:sy n="90" d="100"/>
        </p:scale>
        <p:origin x="882" y="87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6/4/2025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4739928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3910219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6/4/2025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6/4/2025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6/4/2025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6/4/2025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6/4/2025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6/4/2025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6/4/2025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6/4/2025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6/4/2025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6/4/2025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ltLang="zh-CN" dirty="0">
                <a:solidFill>
                  <a:schemeClr val="bg2"/>
                </a:solidFill>
                <a:latin typeface="Abadi"/>
                <a:ea typeface="SF Pro" pitchFamily="2" charset="0"/>
                <a:cs typeface="SF Pro" pitchFamily="2" charset="0"/>
              </a:rPr>
              <a:t>Rachel</a:t>
            </a:r>
          </a:p>
          <a:p>
            <a:r>
              <a:rPr lang="en-US" dirty="0">
                <a:solidFill>
                  <a:schemeClr val="bg2"/>
                </a:solidFill>
                <a:latin typeface="Abadi" panose="020B0604020104020204" pitchFamily="34" charset="0"/>
                <a:ea typeface="SF Pro" pitchFamily="2" charset="0"/>
                <a:cs typeface="SF Pro" pitchFamily="2" charset="0"/>
              </a:rPr>
              <a:t>2025-05-28</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90650"/>
            <a:ext cx="5002139" cy="5105400"/>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pPr marL="0" indent="0">
              <a:buNone/>
            </a:pPr>
            <a:r>
              <a:rPr lang="en-US" altLang="zh-CN" sz="1200" dirty="0">
                <a:ea typeface="-apple-system"/>
              </a:rPr>
              <a:t>P</a:t>
            </a:r>
            <a:r>
              <a:rPr kumimoji="0" lang="zh-TW" altLang="zh-TW" sz="1200" b="0" i="0" u="none" strike="noStrike" cap="none" normalizeH="0" baseline="0" dirty="0">
                <a:ln>
                  <a:noFill/>
                </a:ln>
                <a:solidFill>
                  <a:schemeClr val="tx1"/>
                </a:solidFill>
                <a:effectLst/>
                <a:ea typeface="-apple-system"/>
              </a:rPr>
              <a:t>rocess the SpaceX Falcon 9 launch data to create a classification variable that represents the outcome of each launch. The goal is to create a binary label (</a:t>
            </a:r>
            <a:r>
              <a:rPr kumimoji="0" lang="zh-TW" altLang="zh-TW" sz="1200" b="0" i="0" u="none" strike="noStrike" cap="none" normalizeH="0" baseline="0" dirty="0">
                <a:ln>
                  <a:noFill/>
                </a:ln>
                <a:solidFill>
                  <a:schemeClr val="tx1"/>
                </a:solidFill>
                <a:effectLst/>
                <a:ea typeface="inherit"/>
              </a:rPr>
              <a:t>Class</a:t>
            </a:r>
            <a:r>
              <a:rPr kumimoji="0" lang="zh-TW" altLang="zh-TW" sz="1200" b="0" i="0" u="none" strike="noStrike" cap="none" normalizeH="0" baseline="0" dirty="0">
                <a:ln>
                  <a:noFill/>
                </a:ln>
                <a:solidFill>
                  <a:schemeClr val="tx1"/>
                </a:solidFill>
                <a:effectLst/>
                <a:ea typeface="-apple-system"/>
              </a:rPr>
              <a:t>) where </a:t>
            </a:r>
            <a:r>
              <a:rPr kumimoji="0" lang="zh-TW" altLang="zh-TW" sz="1200" b="0" i="0" u="none" strike="noStrike" cap="none" normalizeH="0" baseline="0" dirty="0">
                <a:ln>
                  <a:noFill/>
                </a:ln>
                <a:solidFill>
                  <a:schemeClr val="tx1"/>
                </a:solidFill>
                <a:effectLst/>
                <a:ea typeface="inherit"/>
              </a:rPr>
              <a:t>0</a:t>
            </a:r>
            <a:r>
              <a:rPr kumimoji="0" lang="zh-TW" altLang="zh-TW" sz="1200" b="0" i="0" u="none" strike="noStrike" cap="none" normalizeH="0" baseline="0" dirty="0">
                <a:ln>
                  <a:noFill/>
                </a:ln>
                <a:solidFill>
                  <a:schemeClr val="tx1"/>
                </a:solidFill>
                <a:effectLst/>
                <a:ea typeface="-apple-system"/>
              </a:rPr>
              <a:t> indicates an unsuccessful landing and </a:t>
            </a:r>
            <a:r>
              <a:rPr kumimoji="0" lang="zh-TW" altLang="zh-TW" sz="1200" b="0" i="0" u="none" strike="noStrike" cap="none" normalizeH="0" baseline="0" dirty="0">
                <a:ln>
                  <a:noFill/>
                </a:ln>
                <a:solidFill>
                  <a:schemeClr val="tx1"/>
                </a:solidFill>
                <a:effectLst/>
                <a:ea typeface="inherit"/>
              </a:rPr>
              <a:t>1</a:t>
            </a:r>
            <a:r>
              <a:rPr kumimoji="0" lang="zh-TW" altLang="zh-TW" sz="1200" b="0" i="0" u="none" strike="noStrike" cap="none" normalizeH="0" baseline="0" dirty="0">
                <a:ln>
                  <a:noFill/>
                </a:ln>
                <a:solidFill>
                  <a:schemeClr val="tx1"/>
                </a:solidFill>
                <a:effectLst/>
                <a:ea typeface="-apple-system"/>
              </a:rPr>
              <a:t> indicates a successful landing</a:t>
            </a:r>
            <a:r>
              <a:rPr kumimoji="0" lang="zh-TW" altLang="zh-TW" sz="1200" b="0" i="0" u="none" strike="noStrike" cap="none" normalizeH="0" baseline="0" dirty="0">
                <a:ln>
                  <a:noFill/>
                </a:ln>
                <a:solidFill>
                  <a:schemeClr val="tx1"/>
                </a:solidFill>
                <a:effectLst/>
              </a:rPr>
              <a:t> </a:t>
            </a:r>
            <a:endParaRPr kumimoji="0" lang="en-US" altLang="zh-TW" sz="1200" b="0" i="0" u="none" strike="noStrike" cap="none" normalizeH="0" baseline="0" dirty="0">
              <a:ln>
                <a:noFill/>
              </a:ln>
              <a:solidFill>
                <a:schemeClr val="tx1"/>
              </a:solidFill>
              <a:effectLst/>
            </a:endParaRPr>
          </a:p>
          <a:p>
            <a:pPr marL="0" indent="0">
              <a:buNone/>
            </a:pPr>
            <a:endParaRPr lang="en-US" sz="1200" dirty="0">
              <a:solidFill>
                <a:schemeClr val="accent3">
                  <a:lumMod val="25000"/>
                </a:schemeClr>
              </a:solidFill>
            </a:endParaRPr>
          </a:p>
          <a:p>
            <a:r>
              <a:rPr lang="en-US" sz="2200" dirty="0">
                <a:solidFill>
                  <a:schemeClr val="accent3">
                    <a:lumMod val="25000"/>
                  </a:schemeClr>
                </a:solidFill>
                <a:latin typeface="Abadi" panose="020B0604020104020204" pitchFamily="34" charset="0"/>
              </a:rPr>
              <a:t>data wrangling key phrases</a:t>
            </a:r>
          </a:p>
          <a:p>
            <a:pPr algn="l" fontAlgn="base">
              <a:buFont typeface="Arial" panose="020B0604020202020204" pitchFamily="34" charset="0"/>
              <a:buChar char="•"/>
            </a:pPr>
            <a:r>
              <a:rPr lang="en-US" altLang="zh-TW" sz="1600" b="1" i="0" dirty="0">
                <a:effectLst/>
                <a:latin typeface="inherit"/>
              </a:rPr>
              <a:t>Data Wrangling</a:t>
            </a:r>
            <a:r>
              <a:rPr lang="en-US" altLang="zh-TW" sz="1600" b="0" i="0" dirty="0">
                <a:effectLst/>
                <a:latin typeface="inherit"/>
              </a:rPr>
              <a:t>: The process of cleaning and transforming raw data into a more usable format.</a:t>
            </a:r>
          </a:p>
          <a:p>
            <a:pPr algn="l" fontAlgn="base">
              <a:buFont typeface="Arial" panose="020B0604020202020204" pitchFamily="34" charset="0"/>
              <a:buChar char="•"/>
            </a:pPr>
            <a:r>
              <a:rPr lang="en-US" altLang="zh-TW" sz="1600" b="1" i="0" dirty="0">
                <a:effectLst/>
                <a:latin typeface="inherit"/>
              </a:rPr>
              <a:t>Classification Variable</a:t>
            </a:r>
            <a:r>
              <a:rPr lang="en-US" altLang="zh-TW" sz="1600" b="0" i="0" dirty="0">
                <a:effectLst/>
                <a:latin typeface="inherit"/>
              </a:rPr>
              <a:t>: A variable used in machine learning to represent the target outcome.</a:t>
            </a:r>
          </a:p>
          <a:p>
            <a:pPr algn="l" fontAlgn="base">
              <a:buFont typeface="Arial" panose="020B0604020202020204" pitchFamily="34" charset="0"/>
              <a:buChar char="•"/>
            </a:pPr>
            <a:r>
              <a:rPr lang="en-US" altLang="zh-TW" sz="1600" b="1" i="0" dirty="0">
                <a:effectLst/>
                <a:latin typeface="inherit"/>
              </a:rPr>
              <a:t>Binary Label</a:t>
            </a:r>
            <a:r>
              <a:rPr lang="en-US" altLang="zh-TW" sz="1600" b="0" i="0" dirty="0">
                <a:effectLst/>
                <a:latin typeface="inherit"/>
              </a:rPr>
              <a:t>: A label with two possible values (0 or 1) indicating the success or failure of an event.</a:t>
            </a: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GitHub URL</a:t>
            </a:r>
          </a:p>
          <a:p>
            <a:pPr marL="0" indent="0">
              <a:buNone/>
            </a:pPr>
            <a:r>
              <a:rPr lang="en-US" sz="1400" dirty="0"/>
              <a:t>https://github.com/rachel-dx/assignments/blob/main/labs-jupyter-spacex-Data%20wrangling.ipynb</a:t>
            </a:r>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7" name="Content Placeholder 4">
            <a:extLst>
              <a:ext uri="{FF2B5EF4-FFF2-40B4-BE49-F238E27FC236}">
                <a16:creationId xmlns:a16="http://schemas.microsoft.com/office/drawing/2014/main" id="{E5BAD301-F390-42D1-A963-13D93C81B5B9}"/>
              </a:ext>
            </a:extLst>
          </p:cNvPr>
          <p:cNvSpPr txBox="1">
            <a:spLocks/>
          </p:cNvSpPr>
          <p:nvPr/>
        </p:nvSpPr>
        <p:spPr>
          <a:xfrm>
            <a:off x="5910262" y="1792288"/>
            <a:ext cx="5461000" cy="4206875"/>
          </a:xfrm>
          <a:prstGeom prst="rect">
            <a:avLst/>
          </a:prstGeom>
          <a:ln>
            <a:solidFill>
              <a:schemeClr val="bg1">
                <a:lumMod val="50000"/>
              </a:schemeClr>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r>
              <a:rPr lang="en-US" altLang="zh-CN" sz="2200" b="1" dirty="0">
                <a:solidFill>
                  <a:schemeClr val="accent3">
                    <a:lumMod val="25000"/>
                  </a:schemeClr>
                </a:solidFill>
                <a:latin typeface="Abadi" panose="020B0604020104020204" pitchFamily="34" charset="0"/>
              </a:rPr>
              <a:t>F</a:t>
            </a:r>
            <a:r>
              <a:rPr lang="en-US" altLang="zh-TW" sz="2200" b="1" dirty="0">
                <a:solidFill>
                  <a:schemeClr val="accent3">
                    <a:lumMod val="25000"/>
                  </a:schemeClr>
                </a:solidFill>
                <a:latin typeface="Abadi" panose="020B0604020104020204" pitchFamily="34" charset="0"/>
              </a:rPr>
              <a:t>lowcharts</a:t>
            </a:r>
            <a:endParaRPr lang="zh-TW" altLang="zh-TW" sz="3600" dirty="0">
              <a:latin typeface="Arial" panose="020B0604020202020204" pitchFamily="34" charset="0"/>
            </a:endParaRPr>
          </a:p>
        </p:txBody>
      </p:sp>
      <p:sp>
        <p:nvSpPr>
          <p:cNvPr id="9" name="矩形 8">
            <a:extLst>
              <a:ext uri="{FF2B5EF4-FFF2-40B4-BE49-F238E27FC236}">
                <a16:creationId xmlns:a16="http://schemas.microsoft.com/office/drawing/2014/main" id="{62ED9EB5-D4A1-455B-B761-BE90375FA872}"/>
              </a:ext>
            </a:extLst>
          </p:cNvPr>
          <p:cNvSpPr/>
          <p:nvPr/>
        </p:nvSpPr>
        <p:spPr>
          <a:xfrm>
            <a:off x="7511290" y="1893122"/>
            <a:ext cx="2842379" cy="509796"/>
          </a:xfrm>
          <a:prstGeom prst="rect">
            <a:avLst/>
          </a:prstGeom>
          <a:solidFill>
            <a:srgbClr val="DF6613"/>
          </a:solidFill>
          <a:ln w="9525">
            <a:solidFill>
              <a:schemeClr val="accent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400" b="1" dirty="0"/>
              <a:t>Load Dataset</a:t>
            </a:r>
            <a:endParaRPr kumimoji="0" lang="zh-TW" altLang="en-US" sz="1400" b="1" i="0" u="none" strike="noStrike" kern="1200" cap="none" spc="0" normalizeH="0" baseline="0" noProof="0" dirty="0">
              <a:ln>
                <a:noFill/>
              </a:ln>
              <a:solidFill>
                <a:prstClr val="white"/>
              </a:solidFill>
              <a:effectLst/>
              <a:uLnTx/>
              <a:uFillTx/>
              <a:ea typeface="微軟正黑體" panose="020B0604030504040204" pitchFamily="34" charset="-120"/>
              <a:cs typeface="+mn-cs"/>
            </a:endParaRPr>
          </a:p>
        </p:txBody>
      </p:sp>
      <p:sp>
        <p:nvSpPr>
          <p:cNvPr id="10" name="矩形 9">
            <a:extLst>
              <a:ext uri="{FF2B5EF4-FFF2-40B4-BE49-F238E27FC236}">
                <a16:creationId xmlns:a16="http://schemas.microsoft.com/office/drawing/2014/main" id="{3172F68C-CA3F-4A4A-A426-7BF27BE16739}"/>
              </a:ext>
            </a:extLst>
          </p:cNvPr>
          <p:cNvSpPr/>
          <p:nvPr/>
        </p:nvSpPr>
        <p:spPr>
          <a:xfrm>
            <a:off x="7511290" y="2761518"/>
            <a:ext cx="2842379" cy="509796"/>
          </a:xfrm>
          <a:prstGeom prst="rect">
            <a:avLst/>
          </a:prstGeom>
          <a:solidFill>
            <a:srgbClr val="DF6613"/>
          </a:solidFill>
          <a:ln w="9525">
            <a:solidFill>
              <a:schemeClr val="accent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t>Identify Bad Outcomes</a:t>
            </a:r>
          </a:p>
        </p:txBody>
      </p:sp>
      <p:sp>
        <p:nvSpPr>
          <p:cNvPr id="11" name="矩形 10">
            <a:extLst>
              <a:ext uri="{FF2B5EF4-FFF2-40B4-BE49-F238E27FC236}">
                <a16:creationId xmlns:a16="http://schemas.microsoft.com/office/drawing/2014/main" id="{6BCAECAC-54E6-4461-940E-17D5C2FAD3D3}"/>
              </a:ext>
            </a:extLst>
          </p:cNvPr>
          <p:cNvSpPr/>
          <p:nvPr/>
        </p:nvSpPr>
        <p:spPr>
          <a:xfrm>
            <a:off x="7511290" y="3629915"/>
            <a:ext cx="2842379" cy="509796"/>
          </a:xfrm>
          <a:prstGeom prst="rect">
            <a:avLst/>
          </a:prstGeom>
          <a:solidFill>
            <a:srgbClr val="DF6613"/>
          </a:solidFill>
          <a:ln w="9525">
            <a:solidFill>
              <a:schemeClr val="accent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t>Create Landing Class List</a:t>
            </a:r>
          </a:p>
        </p:txBody>
      </p:sp>
      <p:sp>
        <p:nvSpPr>
          <p:cNvPr id="12" name="矩形 11">
            <a:extLst>
              <a:ext uri="{FF2B5EF4-FFF2-40B4-BE49-F238E27FC236}">
                <a16:creationId xmlns:a16="http://schemas.microsoft.com/office/drawing/2014/main" id="{867246E0-DD79-4A07-A9A5-BC490B073EF1}"/>
              </a:ext>
            </a:extLst>
          </p:cNvPr>
          <p:cNvSpPr/>
          <p:nvPr/>
        </p:nvSpPr>
        <p:spPr>
          <a:xfrm>
            <a:off x="7511290" y="4498312"/>
            <a:ext cx="2842379" cy="509796"/>
          </a:xfrm>
          <a:prstGeom prst="rect">
            <a:avLst/>
          </a:prstGeom>
          <a:solidFill>
            <a:srgbClr val="DF6613"/>
          </a:solidFill>
          <a:ln w="9525">
            <a:solidFill>
              <a:schemeClr val="accent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t>Add Landing Class to DataFrame</a:t>
            </a:r>
          </a:p>
        </p:txBody>
      </p:sp>
      <p:sp>
        <p:nvSpPr>
          <p:cNvPr id="13" name="矩形 12">
            <a:extLst>
              <a:ext uri="{FF2B5EF4-FFF2-40B4-BE49-F238E27FC236}">
                <a16:creationId xmlns:a16="http://schemas.microsoft.com/office/drawing/2014/main" id="{A51AEE78-9E1C-487C-9532-8A381D0C1A2E}"/>
              </a:ext>
            </a:extLst>
          </p:cNvPr>
          <p:cNvSpPr/>
          <p:nvPr/>
        </p:nvSpPr>
        <p:spPr>
          <a:xfrm>
            <a:off x="7511290" y="5366708"/>
            <a:ext cx="2842379" cy="509796"/>
          </a:xfrm>
          <a:prstGeom prst="rect">
            <a:avLst/>
          </a:prstGeom>
          <a:solidFill>
            <a:srgbClr val="DF6613"/>
          </a:solidFill>
          <a:ln w="9525">
            <a:solidFill>
              <a:schemeClr val="accent2">
                <a:lumMod val="50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t>Verify New Column</a:t>
            </a:r>
          </a:p>
        </p:txBody>
      </p:sp>
      <p:cxnSp>
        <p:nvCxnSpPr>
          <p:cNvPr id="14" name="直線單箭頭接點 13">
            <a:extLst>
              <a:ext uri="{FF2B5EF4-FFF2-40B4-BE49-F238E27FC236}">
                <a16:creationId xmlns:a16="http://schemas.microsoft.com/office/drawing/2014/main" id="{7CC400DB-2A65-4DFE-A104-4B1CA5CBB741}"/>
              </a:ext>
            </a:extLst>
          </p:cNvPr>
          <p:cNvCxnSpPr>
            <a:cxnSpLocks/>
          </p:cNvCxnSpPr>
          <p:nvPr/>
        </p:nvCxnSpPr>
        <p:spPr>
          <a:xfrm>
            <a:off x="8894380" y="2402918"/>
            <a:ext cx="0" cy="358600"/>
          </a:xfrm>
          <a:prstGeom prst="straightConnector1">
            <a:avLst/>
          </a:prstGeom>
          <a:ln w="127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單箭頭接點 14">
            <a:extLst>
              <a:ext uri="{FF2B5EF4-FFF2-40B4-BE49-F238E27FC236}">
                <a16:creationId xmlns:a16="http://schemas.microsoft.com/office/drawing/2014/main" id="{4C75360B-2D29-4375-848F-6FA9078C7468}"/>
              </a:ext>
            </a:extLst>
          </p:cNvPr>
          <p:cNvCxnSpPr>
            <a:cxnSpLocks/>
          </p:cNvCxnSpPr>
          <p:nvPr/>
        </p:nvCxnSpPr>
        <p:spPr>
          <a:xfrm>
            <a:off x="8889866" y="3271315"/>
            <a:ext cx="0" cy="358600"/>
          </a:xfrm>
          <a:prstGeom prst="straightConnector1">
            <a:avLst/>
          </a:prstGeom>
          <a:ln w="127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單箭頭接點 15">
            <a:extLst>
              <a:ext uri="{FF2B5EF4-FFF2-40B4-BE49-F238E27FC236}">
                <a16:creationId xmlns:a16="http://schemas.microsoft.com/office/drawing/2014/main" id="{4E10A1BE-34C7-492E-954D-E4636FB387C6}"/>
              </a:ext>
            </a:extLst>
          </p:cNvPr>
          <p:cNvCxnSpPr>
            <a:cxnSpLocks/>
          </p:cNvCxnSpPr>
          <p:nvPr/>
        </p:nvCxnSpPr>
        <p:spPr>
          <a:xfrm>
            <a:off x="8889866" y="4139711"/>
            <a:ext cx="0" cy="358600"/>
          </a:xfrm>
          <a:prstGeom prst="straightConnector1">
            <a:avLst/>
          </a:prstGeom>
          <a:ln w="127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直線單箭頭接點 16">
            <a:extLst>
              <a:ext uri="{FF2B5EF4-FFF2-40B4-BE49-F238E27FC236}">
                <a16:creationId xmlns:a16="http://schemas.microsoft.com/office/drawing/2014/main" id="{44FFA281-3C01-419A-9C74-054A04EAA7FE}"/>
              </a:ext>
            </a:extLst>
          </p:cNvPr>
          <p:cNvCxnSpPr>
            <a:cxnSpLocks/>
          </p:cNvCxnSpPr>
          <p:nvPr/>
        </p:nvCxnSpPr>
        <p:spPr>
          <a:xfrm>
            <a:off x="8889866" y="5008108"/>
            <a:ext cx="0" cy="358600"/>
          </a:xfrm>
          <a:prstGeom prst="straightConnector1">
            <a:avLst/>
          </a:prstGeom>
          <a:ln w="127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7474"/>
            <a:ext cx="10687962" cy="5213351"/>
          </a:xfrm>
          <a:prstGeom prst="rect">
            <a:avLst/>
          </a:prstGeom>
        </p:spPr>
        <p:txBody>
          <a:bodyPr lIns="91440" tIns="45720" rIns="91440" bIns="45720" anchor="t"/>
          <a:lstStyle/>
          <a:p>
            <a:pPr algn="l" fontAlgn="base">
              <a:buFont typeface="Wingdings" panose="05000000000000000000" pitchFamily="2" charset="2"/>
              <a:buChar char="n"/>
            </a:pPr>
            <a:r>
              <a:rPr lang="en-US" altLang="zh-TW" sz="1400" b="1" i="0" dirty="0">
                <a:effectLst/>
              </a:rPr>
              <a:t>Histograms</a:t>
            </a:r>
            <a:r>
              <a:rPr lang="en-US" altLang="zh-TW" sz="1400" b="0" i="0" dirty="0">
                <a:effectLst/>
              </a:rPr>
              <a:t>: </a:t>
            </a:r>
            <a:r>
              <a:rPr lang="en-US" altLang="zh-TW" sz="1400" b="1" i="0" dirty="0">
                <a:effectLst/>
              </a:rPr>
              <a:t>Purpose</a:t>
            </a:r>
            <a:r>
              <a:rPr lang="en-US" altLang="zh-TW" sz="1400" b="0" i="0" dirty="0">
                <a:effectLst/>
              </a:rPr>
              <a:t>: To visualize the distribution of numerical features such as payload mass, flight number, etc.</a:t>
            </a:r>
          </a:p>
          <a:p>
            <a:pPr marL="0" indent="0" algn="l" fontAlgn="base">
              <a:buNone/>
            </a:pPr>
            <a:r>
              <a:rPr lang="en-US" altLang="zh-TW" sz="1400" b="1" dirty="0"/>
              <a:t> </a:t>
            </a:r>
            <a:r>
              <a:rPr lang="en-US" altLang="zh-TW" sz="1400" b="1" i="0" dirty="0">
                <a:effectLst/>
              </a:rPr>
              <a:t>Reason</a:t>
            </a:r>
            <a:r>
              <a:rPr lang="en-US" altLang="zh-TW" sz="1400" b="0" i="0" dirty="0">
                <a:effectLst/>
              </a:rPr>
              <a:t>: Histograms provide a quick overview of the data distribution, helping to identify any skewness or outliers.</a:t>
            </a:r>
          </a:p>
          <a:p>
            <a:pPr fontAlgn="base">
              <a:buFont typeface="Wingdings" panose="05000000000000000000" pitchFamily="2" charset="2"/>
              <a:buChar char="n"/>
            </a:pPr>
            <a:r>
              <a:rPr lang="en-US" altLang="zh-TW" sz="1400" b="1" i="0" dirty="0">
                <a:effectLst/>
              </a:rPr>
              <a:t>Box Plots</a:t>
            </a:r>
            <a:r>
              <a:rPr lang="en-US" altLang="zh-TW" sz="1400" b="0" i="0" dirty="0">
                <a:effectLst/>
              </a:rPr>
              <a:t>: </a:t>
            </a:r>
            <a:r>
              <a:rPr lang="en-US" altLang="zh-TW" sz="1400" b="1" i="0" dirty="0">
                <a:effectLst/>
              </a:rPr>
              <a:t>Purpose</a:t>
            </a:r>
            <a:r>
              <a:rPr lang="en-US" altLang="zh-TW" sz="1400" b="0" i="0" dirty="0">
                <a:effectLst/>
              </a:rPr>
              <a:t>: To visualize the distribution of numerical features across different categories (e.g., successful vs. unsuccessful landings).</a:t>
            </a:r>
          </a:p>
          <a:p>
            <a:pPr marL="0" indent="0" fontAlgn="base">
              <a:buNone/>
            </a:pPr>
            <a:r>
              <a:rPr lang="en-US" altLang="zh-TW" sz="1400" dirty="0"/>
              <a:t> </a:t>
            </a:r>
            <a:r>
              <a:rPr lang="en-US" altLang="zh-TW" sz="1400" b="1" i="0" dirty="0">
                <a:effectLst/>
              </a:rPr>
              <a:t>Reason</a:t>
            </a:r>
            <a:r>
              <a:rPr lang="en-US" altLang="zh-TW" sz="1400" b="0" i="0" dirty="0">
                <a:effectLst/>
              </a:rPr>
              <a:t>: Box plots are useful for comparing distributions and identifying potential differences between groups.</a:t>
            </a:r>
          </a:p>
          <a:p>
            <a:pPr fontAlgn="base">
              <a:buFont typeface="Wingdings" panose="05000000000000000000" pitchFamily="2" charset="2"/>
              <a:buChar char="n"/>
            </a:pPr>
            <a:r>
              <a:rPr lang="en-US" altLang="zh-TW" sz="1400" b="1" i="0" dirty="0">
                <a:effectLst/>
              </a:rPr>
              <a:t>Scatter Plots</a:t>
            </a:r>
            <a:r>
              <a:rPr lang="en-US" altLang="zh-TW" sz="1400" b="0" i="0" dirty="0">
                <a:effectLst/>
              </a:rPr>
              <a:t>: </a:t>
            </a:r>
            <a:r>
              <a:rPr lang="en-US" altLang="zh-TW" sz="1400" b="1" i="0" dirty="0">
                <a:effectLst/>
              </a:rPr>
              <a:t>Purpose</a:t>
            </a:r>
            <a:r>
              <a:rPr lang="en-US" altLang="zh-TW" sz="1400" b="0" i="0" dirty="0">
                <a:effectLst/>
              </a:rPr>
              <a:t>: To explore the relationship between two numerical variables (e.g., payload mass vs. flight number).</a:t>
            </a:r>
          </a:p>
          <a:p>
            <a:pPr marL="0" indent="0" fontAlgn="base">
              <a:buNone/>
            </a:pPr>
            <a:r>
              <a:rPr lang="en-US" altLang="zh-TW" sz="1400" b="1" i="0" dirty="0">
                <a:effectLst/>
              </a:rPr>
              <a:t> Reason</a:t>
            </a:r>
            <a:r>
              <a:rPr lang="en-US" altLang="zh-TW" sz="1400" b="0" i="0" dirty="0">
                <a:effectLst/>
              </a:rPr>
              <a:t>: Scatter plots help in identifying any correlation or patterns between variables.</a:t>
            </a:r>
          </a:p>
          <a:p>
            <a:pPr fontAlgn="base">
              <a:buFont typeface="Wingdings" panose="05000000000000000000" pitchFamily="2" charset="2"/>
              <a:buChar char="n"/>
            </a:pPr>
            <a:r>
              <a:rPr lang="en-US" altLang="zh-TW" sz="1400" b="1" i="0" dirty="0">
                <a:effectLst/>
              </a:rPr>
              <a:t>Count Plots</a:t>
            </a:r>
            <a:r>
              <a:rPr lang="en-US" altLang="zh-TW" sz="1400" b="0" i="0" dirty="0">
                <a:effectLst/>
              </a:rPr>
              <a:t>: </a:t>
            </a:r>
            <a:r>
              <a:rPr lang="en-US" altLang="zh-TW" sz="1400" b="1" i="0" dirty="0">
                <a:effectLst/>
              </a:rPr>
              <a:t>Purpose</a:t>
            </a:r>
            <a:r>
              <a:rPr lang="en-US" altLang="zh-TW" sz="1400" b="0" i="0" dirty="0">
                <a:effectLst/>
              </a:rPr>
              <a:t>: To visualize the count of categorical variables (e.g., mission outcomes, launch sites).</a:t>
            </a:r>
          </a:p>
          <a:p>
            <a:pPr marL="0" indent="0" fontAlgn="base">
              <a:buNone/>
            </a:pPr>
            <a:r>
              <a:rPr lang="en-US" altLang="zh-TW" sz="1400" b="1" i="0" dirty="0">
                <a:effectLst/>
              </a:rPr>
              <a:t> Reason</a:t>
            </a:r>
            <a:r>
              <a:rPr lang="en-US" altLang="zh-TW" sz="1400" b="0" i="0" dirty="0">
                <a:effectLst/>
              </a:rPr>
              <a:t>: Count plots provide a clear view of the frequency distribution of categorical variables, helping to identify the most common categories.</a:t>
            </a:r>
          </a:p>
          <a:p>
            <a:pPr fontAlgn="base">
              <a:buFont typeface="Wingdings" panose="05000000000000000000" pitchFamily="2" charset="2"/>
              <a:buChar char="n"/>
            </a:pPr>
            <a:r>
              <a:rPr lang="en-US" altLang="zh-TW" sz="1400" b="1" i="0" dirty="0">
                <a:effectLst/>
              </a:rPr>
              <a:t>Heatmaps</a:t>
            </a:r>
            <a:r>
              <a:rPr lang="en-US" altLang="zh-TW" sz="1400" b="0" i="0" dirty="0">
                <a:effectLst/>
              </a:rPr>
              <a:t>: </a:t>
            </a:r>
            <a:r>
              <a:rPr lang="en-US" altLang="zh-TW" sz="1400" b="1" i="0" dirty="0">
                <a:effectLst/>
              </a:rPr>
              <a:t>Purpose</a:t>
            </a:r>
            <a:r>
              <a:rPr lang="en-US" altLang="zh-TW" sz="1400" b="0" i="0" dirty="0">
                <a:effectLst/>
              </a:rPr>
              <a:t>: To visualize the correlation between numerical features.</a:t>
            </a:r>
          </a:p>
          <a:p>
            <a:pPr marL="0" indent="0" fontAlgn="base">
              <a:buNone/>
            </a:pPr>
            <a:r>
              <a:rPr lang="en-US" altLang="zh-TW" sz="1400" b="1" i="0" dirty="0">
                <a:effectLst/>
              </a:rPr>
              <a:t> Reason</a:t>
            </a:r>
            <a:r>
              <a:rPr lang="en-US" altLang="zh-TW" sz="1400" b="0" i="0" dirty="0">
                <a:effectLst/>
              </a:rPr>
              <a:t>: Heatmaps help in identifying strong correlations between features, which can be useful for feature selection and model building.</a:t>
            </a:r>
          </a:p>
          <a:p>
            <a:pPr fontAlgn="base">
              <a:buFont typeface="Wingdings" panose="05000000000000000000" pitchFamily="2" charset="2"/>
              <a:buChar char="n"/>
            </a:pPr>
            <a:r>
              <a:rPr lang="en-US" altLang="zh-TW" sz="1400" b="1" i="0" dirty="0">
                <a:effectLst/>
              </a:rPr>
              <a:t>Pie Charts</a:t>
            </a:r>
            <a:r>
              <a:rPr lang="en-US" altLang="zh-TW" sz="1400" b="0" i="0" dirty="0">
                <a:effectLst/>
              </a:rPr>
              <a:t>: </a:t>
            </a:r>
            <a:r>
              <a:rPr lang="en-US" altLang="zh-TW" sz="1400" b="1" i="0" dirty="0">
                <a:effectLst/>
              </a:rPr>
              <a:t>Purpose</a:t>
            </a:r>
            <a:r>
              <a:rPr lang="en-US" altLang="zh-TW" sz="1400" b="0" i="0" dirty="0">
                <a:effectLst/>
              </a:rPr>
              <a:t>: To show the proportion of different categories within a variable (e.g., successful vs. unsuccessful landings).</a:t>
            </a:r>
          </a:p>
          <a:p>
            <a:pPr marL="0" indent="0" fontAlgn="base">
              <a:buNone/>
            </a:pPr>
            <a:r>
              <a:rPr lang="en-US" altLang="zh-TW" sz="1400" b="1" i="0" dirty="0">
                <a:effectLst/>
              </a:rPr>
              <a:t> Reason</a:t>
            </a:r>
            <a:r>
              <a:rPr lang="en-US" altLang="zh-TW" sz="1400" b="0" i="0" dirty="0">
                <a:effectLst/>
              </a:rPr>
              <a:t>: Pie charts are useful for displaying proportions and understanding the relative frequency of categories.</a:t>
            </a:r>
            <a:endParaRPr lang="en-US" sz="1400" dirty="0">
              <a:solidFill>
                <a:schemeClr val="accent3">
                  <a:lumMod val="25000"/>
                </a:schemeClr>
              </a:solidFill>
            </a:endParaRPr>
          </a:p>
          <a:p>
            <a:pPr>
              <a:lnSpc>
                <a:spcPct val="100000"/>
              </a:lnSpc>
              <a:spcBef>
                <a:spcPts val="1400"/>
              </a:spcBef>
            </a:pPr>
            <a:r>
              <a:rPr lang="en-US" sz="1400" b="1" dirty="0">
                <a:solidFill>
                  <a:schemeClr val="accent3">
                    <a:lumMod val="25000"/>
                  </a:schemeClr>
                </a:solidFill>
              </a:rPr>
              <a:t>GitHub URL</a:t>
            </a:r>
          </a:p>
          <a:p>
            <a:pPr>
              <a:lnSpc>
                <a:spcPct val="100000"/>
              </a:lnSpc>
              <a:spcBef>
                <a:spcPts val="1400"/>
              </a:spcBef>
            </a:pPr>
            <a:r>
              <a:rPr lang="en-US" altLang="zh-TW" sz="1400" dirty="0"/>
              <a:t>https://github.com/rachel-dx/assignments/blob/main/edadataviz.ipynb</a:t>
            </a:r>
            <a:endParaRPr lang="en-US" sz="14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文字方塊 5">
            <a:extLst>
              <a:ext uri="{FF2B5EF4-FFF2-40B4-BE49-F238E27FC236}">
                <a16:creationId xmlns:a16="http://schemas.microsoft.com/office/drawing/2014/main" id="{5BC4CB0B-5C16-414A-9197-1AB052046AE3}"/>
              </a:ext>
            </a:extLst>
          </p:cNvPr>
          <p:cNvSpPr txBox="1"/>
          <p:nvPr/>
        </p:nvSpPr>
        <p:spPr>
          <a:xfrm>
            <a:off x="770011" y="956964"/>
            <a:ext cx="6535664" cy="369332"/>
          </a:xfrm>
          <a:prstGeom prst="rect">
            <a:avLst/>
          </a:prstGeom>
          <a:noFill/>
        </p:spPr>
        <p:txBody>
          <a:bodyPr wrap="square">
            <a:spAutoFit/>
          </a:bodyPr>
          <a:lstStyle/>
          <a:p>
            <a:pPr>
              <a:lnSpc>
                <a:spcPct val="100000"/>
              </a:lnSpc>
              <a:spcBef>
                <a:spcPts val="1400"/>
              </a:spcBef>
            </a:pPr>
            <a:r>
              <a:rPr lang="en-US" altLang="zh-TW" b="1" dirty="0">
                <a:solidFill>
                  <a:schemeClr val="accent3">
                    <a:lumMod val="25000"/>
                  </a:schemeClr>
                </a:solidFill>
              </a:rPr>
              <a:t>C</a:t>
            </a:r>
            <a:r>
              <a:rPr lang="en-US" altLang="zh-TW" sz="1800" b="1" dirty="0">
                <a:solidFill>
                  <a:schemeClr val="accent3">
                    <a:lumMod val="25000"/>
                  </a:schemeClr>
                </a:solidFill>
              </a:rPr>
              <a:t>harts were plotted and why </a:t>
            </a:r>
            <a:r>
              <a:rPr lang="en-US" altLang="zh-CN" sz="1800" b="1" dirty="0">
                <a:solidFill>
                  <a:schemeClr val="accent3">
                    <a:lumMod val="25000"/>
                  </a:schemeClr>
                </a:solidFill>
              </a:rPr>
              <a:t>I </a:t>
            </a:r>
            <a:r>
              <a:rPr lang="en-US" altLang="zh-TW" sz="1800" b="1" dirty="0">
                <a:solidFill>
                  <a:schemeClr val="accent3">
                    <a:lumMod val="25000"/>
                  </a:schemeClr>
                </a:solidFill>
              </a:rPr>
              <a:t>used those charts</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43025"/>
            <a:ext cx="10593315" cy="5438775"/>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Bullet point format of SQL queries</a:t>
            </a:r>
          </a:p>
          <a:p>
            <a:pPr marL="0" indent="0">
              <a:lnSpc>
                <a:spcPct val="150000"/>
              </a:lnSpc>
              <a:spcBef>
                <a:spcPts val="0"/>
              </a:spcBef>
              <a:buNone/>
            </a:pPr>
            <a:r>
              <a:rPr lang="en-US" sz="1200" b="1" dirty="0">
                <a:solidFill>
                  <a:schemeClr val="accent3">
                    <a:lumMod val="25000"/>
                  </a:schemeClr>
                </a:solidFill>
                <a:latin typeface="Abadi"/>
              </a:rPr>
              <a:t>1.Unique Launch Sites: </a:t>
            </a:r>
            <a:r>
              <a:rPr lang="en-US" sz="1200" dirty="0">
                <a:solidFill>
                  <a:schemeClr val="accent3">
                    <a:lumMod val="25000"/>
                  </a:schemeClr>
                </a:solidFill>
                <a:latin typeface="Abadi"/>
              </a:rPr>
              <a:t>SELECT DISTINCT </a:t>
            </a:r>
            <a:r>
              <a:rPr lang="en-US" sz="1200" dirty="0" err="1">
                <a:solidFill>
                  <a:schemeClr val="accent3">
                    <a:lumMod val="25000"/>
                  </a:schemeClr>
                </a:solidFill>
                <a:latin typeface="Abadi"/>
              </a:rPr>
              <a:t>Launch_Site</a:t>
            </a:r>
            <a:r>
              <a:rPr lang="en-US" sz="1200" dirty="0">
                <a:solidFill>
                  <a:schemeClr val="accent3">
                    <a:lumMod val="25000"/>
                  </a:schemeClr>
                </a:solidFill>
                <a:latin typeface="Abadi"/>
              </a:rPr>
              <a:t> FROM SPACEXTABLE;  → Found 4 unique sites: CCAFS LC-40, VAFB SLC-4E, KSC LC-39A, CCAFS SLC-40</a:t>
            </a:r>
          </a:p>
          <a:p>
            <a:pPr marL="0" indent="0">
              <a:lnSpc>
                <a:spcPct val="150000"/>
              </a:lnSpc>
              <a:spcBef>
                <a:spcPts val="0"/>
              </a:spcBef>
              <a:buNone/>
            </a:pPr>
            <a:r>
              <a:rPr lang="en-US" sz="1200" b="1" dirty="0">
                <a:solidFill>
                  <a:schemeClr val="accent3">
                    <a:lumMod val="25000"/>
                  </a:schemeClr>
                </a:solidFill>
                <a:latin typeface="Abadi"/>
              </a:rPr>
              <a:t>2.Sites Starting with 'CCA’ </a:t>
            </a:r>
            <a:r>
              <a:rPr lang="en-US" sz="1200" dirty="0">
                <a:solidFill>
                  <a:schemeClr val="accent3">
                    <a:lumMod val="25000"/>
                  </a:schemeClr>
                </a:solidFill>
                <a:latin typeface="Abadi"/>
              </a:rPr>
              <a:t>: SELECT * FROM SPACEXTABLE WHERE </a:t>
            </a:r>
            <a:r>
              <a:rPr lang="en-US" sz="1200" dirty="0" err="1">
                <a:solidFill>
                  <a:schemeClr val="accent3">
                    <a:lumMod val="25000"/>
                  </a:schemeClr>
                </a:solidFill>
                <a:latin typeface="Abadi"/>
              </a:rPr>
              <a:t>Launch_Site</a:t>
            </a:r>
            <a:r>
              <a:rPr lang="en-US" sz="1200" dirty="0">
                <a:solidFill>
                  <a:schemeClr val="accent3">
                    <a:lumMod val="25000"/>
                  </a:schemeClr>
                </a:solidFill>
                <a:latin typeface="Abadi"/>
              </a:rPr>
              <a:t> LIKE 'CCA%' LIMIT 5; → Retrieved first 5 records from CCAFS sites</a:t>
            </a:r>
          </a:p>
          <a:p>
            <a:pPr marL="0" indent="0">
              <a:lnSpc>
                <a:spcPct val="150000"/>
              </a:lnSpc>
              <a:spcBef>
                <a:spcPts val="0"/>
              </a:spcBef>
              <a:buNone/>
            </a:pPr>
            <a:r>
              <a:rPr lang="en-US" sz="1200" b="1" dirty="0">
                <a:solidFill>
                  <a:schemeClr val="accent3">
                    <a:lumMod val="25000"/>
                  </a:schemeClr>
                </a:solidFill>
                <a:latin typeface="Abadi"/>
              </a:rPr>
              <a:t>3.NASA CRS Total Payload </a:t>
            </a:r>
            <a:r>
              <a:rPr lang="en-US" sz="1200" dirty="0">
                <a:solidFill>
                  <a:schemeClr val="accent3">
                    <a:lumMod val="25000"/>
                  </a:schemeClr>
                </a:solidFill>
                <a:latin typeface="Abadi"/>
              </a:rPr>
              <a:t>: SELECT SUM(PAYLOAD_MASS__KG_) FROM SPACEXTABLE WHERE Customer='NASA (CRS)’; → Total payload: 45,596 kg</a:t>
            </a:r>
          </a:p>
          <a:p>
            <a:pPr marL="0" indent="0">
              <a:lnSpc>
                <a:spcPct val="150000"/>
              </a:lnSpc>
              <a:spcBef>
                <a:spcPts val="0"/>
              </a:spcBef>
              <a:buNone/>
            </a:pPr>
            <a:r>
              <a:rPr lang="en-US" sz="1200" b="1" dirty="0">
                <a:solidFill>
                  <a:schemeClr val="accent3">
                    <a:lumMod val="25000"/>
                  </a:schemeClr>
                </a:solidFill>
                <a:latin typeface="Abadi"/>
              </a:rPr>
              <a:t>4.Avg Payload for F9 v1.1</a:t>
            </a:r>
            <a:r>
              <a:rPr lang="en-US" sz="1200" dirty="0">
                <a:solidFill>
                  <a:schemeClr val="accent3">
                    <a:lumMod val="25000"/>
                  </a:schemeClr>
                </a:solidFill>
                <a:latin typeface="Abadi"/>
              </a:rPr>
              <a:t>: SELECT AVG(PAYLOAD_MASS__KG_) FROM SPACEXTABLE WHERE </a:t>
            </a:r>
            <a:r>
              <a:rPr lang="en-US" sz="1200" dirty="0" err="1">
                <a:solidFill>
                  <a:schemeClr val="accent3">
                    <a:lumMod val="25000"/>
                  </a:schemeClr>
                </a:solidFill>
                <a:latin typeface="Abadi"/>
              </a:rPr>
              <a:t>Booster_Version</a:t>
            </a:r>
            <a:r>
              <a:rPr lang="en-US" sz="1200" dirty="0">
                <a:solidFill>
                  <a:schemeClr val="accent3">
                    <a:lumMod val="25000"/>
                  </a:schemeClr>
                </a:solidFill>
                <a:latin typeface="Abadi"/>
              </a:rPr>
              <a:t> LIKE '%F9 v1.1%’; → Average: ~2,534.67 kg</a:t>
            </a:r>
          </a:p>
          <a:p>
            <a:pPr marL="0" indent="0">
              <a:lnSpc>
                <a:spcPct val="150000"/>
              </a:lnSpc>
              <a:spcBef>
                <a:spcPts val="0"/>
              </a:spcBef>
              <a:buNone/>
            </a:pPr>
            <a:r>
              <a:rPr lang="en-US" sz="1200" b="1" dirty="0">
                <a:solidFill>
                  <a:schemeClr val="accent3">
                    <a:lumMod val="25000"/>
                  </a:schemeClr>
                </a:solidFill>
                <a:latin typeface="Abadi"/>
              </a:rPr>
              <a:t>5.First Successful Ground Landing</a:t>
            </a:r>
            <a:r>
              <a:rPr lang="en-US" sz="1200" dirty="0">
                <a:solidFill>
                  <a:schemeClr val="accent3">
                    <a:lumMod val="25000"/>
                  </a:schemeClr>
                </a:solidFill>
                <a:latin typeface="Abadi"/>
              </a:rPr>
              <a:t>: SELECT MIN(Date) FROM SPACEXTABLE WHERE </a:t>
            </a:r>
            <a:r>
              <a:rPr lang="en-US" sz="1200" dirty="0" err="1">
                <a:solidFill>
                  <a:schemeClr val="accent3">
                    <a:lumMod val="25000"/>
                  </a:schemeClr>
                </a:solidFill>
                <a:latin typeface="Abadi"/>
              </a:rPr>
              <a:t>Landing_Outcome</a:t>
            </a:r>
            <a:r>
              <a:rPr lang="en-US" sz="1200" dirty="0">
                <a:solidFill>
                  <a:schemeClr val="accent3">
                    <a:lumMod val="25000"/>
                  </a:schemeClr>
                </a:solidFill>
                <a:latin typeface="Abadi"/>
              </a:rPr>
              <a:t>='Success (ground pad)’; → Earliest date: 2015-12-22</a:t>
            </a:r>
          </a:p>
          <a:p>
            <a:pPr marL="0" indent="0">
              <a:lnSpc>
                <a:spcPct val="150000"/>
              </a:lnSpc>
              <a:spcBef>
                <a:spcPts val="0"/>
              </a:spcBef>
              <a:buNone/>
            </a:pPr>
            <a:r>
              <a:rPr lang="en-US" sz="1200" b="1" dirty="0">
                <a:solidFill>
                  <a:schemeClr val="accent3">
                    <a:lumMod val="25000"/>
                  </a:schemeClr>
                </a:solidFill>
                <a:latin typeface="Abadi"/>
              </a:rPr>
              <a:t>6.Drone Ship Success (4k-6k kg) </a:t>
            </a:r>
            <a:r>
              <a:rPr lang="en-US" sz="1200" dirty="0">
                <a:solidFill>
                  <a:schemeClr val="accent3">
                    <a:lumMod val="25000"/>
                  </a:schemeClr>
                </a:solidFill>
                <a:latin typeface="Abadi"/>
              </a:rPr>
              <a:t>:;SELECT </a:t>
            </a:r>
            <a:r>
              <a:rPr lang="en-US" sz="1200" dirty="0" err="1">
                <a:solidFill>
                  <a:schemeClr val="accent3">
                    <a:lumMod val="25000"/>
                  </a:schemeClr>
                </a:solidFill>
                <a:latin typeface="Abadi"/>
              </a:rPr>
              <a:t>Booster_Version</a:t>
            </a:r>
            <a:r>
              <a:rPr lang="en-US" sz="1200" dirty="0">
                <a:solidFill>
                  <a:schemeClr val="accent3">
                    <a:lumMod val="25000"/>
                  </a:schemeClr>
                </a:solidFill>
                <a:latin typeface="Abadi"/>
              </a:rPr>
              <a:t> FROM SPACEXTABLE WHERE </a:t>
            </a:r>
            <a:r>
              <a:rPr lang="en-US" sz="1200" dirty="0" err="1">
                <a:solidFill>
                  <a:schemeClr val="accent3">
                    <a:lumMod val="25000"/>
                  </a:schemeClr>
                </a:solidFill>
                <a:latin typeface="Abadi"/>
              </a:rPr>
              <a:t>Landing_Outcome</a:t>
            </a:r>
            <a:r>
              <a:rPr lang="en-US" sz="1200" dirty="0">
                <a:solidFill>
                  <a:schemeClr val="accent3">
                    <a:lumMod val="25000"/>
                  </a:schemeClr>
                </a:solidFill>
                <a:latin typeface="Abadi"/>
              </a:rPr>
              <a:t>='Success (drone ship)' AND PAYLOAD_MASS__KG_ BETWEEN 4000 AND 6000; → Found 4 boosters: F9 FT B1022, F9 FT B1026, etc.</a:t>
            </a:r>
          </a:p>
          <a:p>
            <a:pPr marL="0" indent="0">
              <a:lnSpc>
                <a:spcPct val="150000"/>
              </a:lnSpc>
              <a:spcBef>
                <a:spcPts val="0"/>
              </a:spcBef>
              <a:buNone/>
            </a:pPr>
            <a:r>
              <a:rPr lang="en-US" sz="1200" b="1" dirty="0">
                <a:solidFill>
                  <a:schemeClr val="accent3">
                    <a:lumMod val="25000"/>
                  </a:schemeClr>
                </a:solidFill>
                <a:latin typeface="Abadi"/>
              </a:rPr>
              <a:t>7.Mission Success/Failure Count</a:t>
            </a:r>
            <a:r>
              <a:rPr lang="en-US" sz="1200" dirty="0">
                <a:solidFill>
                  <a:schemeClr val="accent3">
                    <a:lumMod val="25000"/>
                  </a:schemeClr>
                </a:solidFill>
                <a:latin typeface="Abadi"/>
              </a:rPr>
              <a:t>: SELECT  SUM(CASE WHEN </a:t>
            </a:r>
            <a:r>
              <a:rPr lang="en-US" sz="1200" dirty="0" err="1">
                <a:solidFill>
                  <a:schemeClr val="accent3">
                    <a:lumMod val="25000"/>
                  </a:schemeClr>
                </a:solidFill>
                <a:latin typeface="Abadi"/>
              </a:rPr>
              <a:t>Mission_Outcome</a:t>
            </a:r>
            <a:r>
              <a:rPr lang="en-US" sz="1200" dirty="0">
                <a:solidFill>
                  <a:schemeClr val="accent3">
                    <a:lumMod val="25000"/>
                  </a:schemeClr>
                </a:solidFill>
                <a:latin typeface="Abadi"/>
              </a:rPr>
              <a:t>='Success' THEN 1 ELSE 0 END) AS </a:t>
            </a:r>
            <a:r>
              <a:rPr lang="en-US" sz="1200" dirty="0" err="1">
                <a:solidFill>
                  <a:schemeClr val="accent3">
                    <a:lumMod val="25000"/>
                  </a:schemeClr>
                </a:solidFill>
                <a:latin typeface="Abadi"/>
              </a:rPr>
              <a:t>Successful_Missions</a:t>
            </a:r>
            <a:r>
              <a:rPr lang="en-US" sz="1200" dirty="0">
                <a:solidFill>
                  <a:schemeClr val="accent3">
                    <a:lumMod val="25000"/>
                  </a:schemeClr>
                </a:solidFill>
                <a:latin typeface="Abadi"/>
              </a:rPr>
              <a:t>,</a:t>
            </a:r>
          </a:p>
          <a:p>
            <a:pPr marL="0" indent="0">
              <a:lnSpc>
                <a:spcPct val="150000"/>
              </a:lnSpc>
              <a:spcBef>
                <a:spcPts val="0"/>
              </a:spcBef>
              <a:buNone/>
            </a:pPr>
            <a:r>
              <a:rPr lang="en-US" sz="1200" dirty="0">
                <a:solidFill>
                  <a:schemeClr val="accent3">
                    <a:lumMod val="25000"/>
                  </a:schemeClr>
                </a:solidFill>
                <a:latin typeface="Abadi"/>
              </a:rPr>
              <a:t>  SUM(CASE WHEN </a:t>
            </a:r>
            <a:r>
              <a:rPr lang="en-US" sz="1200" dirty="0" err="1">
                <a:solidFill>
                  <a:schemeClr val="accent3">
                    <a:lumMod val="25000"/>
                  </a:schemeClr>
                </a:solidFill>
                <a:latin typeface="Abadi"/>
              </a:rPr>
              <a:t>Mission_Outcome</a:t>
            </a:r>
            <a:r>
              <a:rPr lang="en-US" sz="1200" dirty="0">
                <a:solidFill>
                  <a:schemeClr val="accent3">
                    <a:lumMod val="25000"/>
                  </a:schemeClr>
                </a:solidFill>
                <a:latin typeface="Abadi"/>
              </a:rPr>
              <a:t>!='Success' THEN 1 ELSE 0 END) AS </a:t>
            </a:r>
            <a:r>
              <a:rPr lang="en-US" sz="1200" dirty="0" err="1">
                <a:solidFill>
                  <a:schemeClr val="accent3">
                    <a:lumMod val="25000"/>
                  </a:schemeClr>
                </a:solidFill>
                <a:latin typeface="Abadi"/>
              </a:rPr>
              <a:t>Failed_Missions</a:t>
            </a:r>
            <a:r>
              <a:rPr lang="en-US" sz="1200" dirty="0">
                <a:solidFill>
                  <a:schemeClr val="accent3">
                    <a:lumMod val="25000"/>
                  </a:schemeClr>
                </a:solidFill>
                <a:latin typeface="Abadi"/>
              </a:rPr>
              <a:t>  FROM SPACEXTABLE;→ 98 successful, 3 failed missions</a:t>
            </a:r>
          </a:p>
          <a:p>
            <a:pPr marL="0" indent="0">
              <a:lnSpc>
                <a:spcPct val="150000"/>
              </a:lnSpc>
              <a:spcBef>
                <a:spcPts val="0"/>
              </a:spcBef>
              <a:buNone/>
            </a:pPr>
            <a:r>
              <a:rPr lang="en-US" sz="1200" b="1" dirty="0">
                <a:solidFill>
                  <a:schemeClr val="accent3">
                    <a:lumMod val="25000"/>
                  </a:schemeClr>
                </a:solidFill>
                <a:latin typeface="Abadi"/>
              </a:rPr>
              <a:t>8.Max Payload Boosters (Subquery): </a:t>
            </a:r>
            <a:r>
              <a:rPr lang="en-US" sz="1200" dirty="0">
                <a:solidFill>
                  <a:schemeClr val="accent3">
                    <a:lumMod val="25000"/>
                  </a:schemeClr>
                </a:solidFill>
                <a:latin typeface="Abadi"/>
              </a:rPr>
              <a:t>SELECT </a:t>
            </a:r>
            <a:r>
              <a:rPr lang="en-US" sz="1200" dirty="0" err="1">
                <a:solidFill>
                  <a:schemeClr val="accent3">
                    <a:lumMod val="25000"/>
                  </a:schemeClr>
                </a:solidFill>
                <a:latin typeface="Abadi"/>
              </a:rPr>
              <a:t>Booster_Version</a:t>
            </a:r>
            <a:r>
              <a:rPr lang="en-US" sz="1200" dirty="0">
                <a:solidFill>
                  <a:schemeClr val="accent3">
                    <a:lumMod val="25000"/>
                  </a:schemeClr>
                </a:solidFill>
                <a:latin typeface="Abadi"/>
              </a:rPr>
              <a:t> FROM SPACEXTABLE WHERE PAYLOAD_MASS__KG_ = (SELECT MAX(PAYLOAD_MASS__KG_) FROM SPACEXTABLE); → 12 boosters carried max payload mass</a:t>
            </a:r>
          </a:p>
          <a:p>
            <a:pPr marL="0" indent="0">
              <a:lnSpc>
                <a:spcPct val="150000"/>
              </a:lnSpc>
              <a:spcBef>
                <a:spcPts val="0"/>
              </a:spcBef>
              <a:buNone/>
            </a:pPr>
            <a:r>
              <a:rPr lang="en-US" sz="1200" b="1" dirty="0">
                <a:solidFill>
                  <a:schemeClr val="accent3">
                    <a:lumMod val="25000"/>
                  </a:schemeClr>
                </a:solidFill>
                <a:latin typeface="Abadi"/>
              </a:rPr>
              <a:t>9.2015 Drone Ship Failures: </a:t>
            </a:r>
            <a:r>
              <a:rPr lang="en-US" sz="1200" dirty="0">
                <a:solidFill>
                  <a:schemeClr val="accent3">
                    <a:lumMod val="25000"/>
                  </a:schemeClr>
                </a:solidFill>
                <a:latin typeface="Abadi"/>
              </a:rPr>
              <a:t>SELECT SUBSTR(Date, 6,2) AS </a:t>
            </a:r>
            <a:r>
              <a:rPr lang="en-US" sz="1200" dirty="0" err="1">
                <a:solidFill>
                  <a:schemeClr val="accent3">
                    <a:lumMod val="25000"/>
                  </a:schemeClr>
                </a:solidFill>
                <a:latin typeface="Abadi"/>
              </a:rPr>
              <a:t>MonthName</a:t>
            </a:r>
            <a:r>
              <a:rPr lang="en-US" sz="1200" dirty="0">
                <a:solidFill>
                  <a:schemeClr val="accent3">
                    <a:lumMod val="25000"/>
                  </a:schemeClr>
                </a:solidFill>
                <a:latin typeface="Abadi"/>
              </a:rPr>
              <a:t>, </a:t>
            </a:r>
            <a:r>
              <a:rPr lang="en-US" sz="1200" dirty="0" err="1">
                <a:solidFill>
                  <a:schemeClr val="accent3">
                    <a:lumMod val="25000"/>
                  </a:schemeClr>
                </a:solidFill>
                <a:latin typeface="Abadi"/>
              </a:rPr>
              <a:t>Landing_Outcome</a:t>
            </a:r>
            <a:r>
              <a:rPr lang="en-US" sz="1200" dirty="0">
                <a:solidFill>
                  <a:schemeClr val="accent3">
                    <a:lumMod val="25000"/>
                  </a:schemeClr>
                </a:solidFill>
                <a:latin typeface="Abadi"/>
              </a:rPr>
              <a:t>, </a:t>
            </a:r>
            <a:r>
              <a:rPr lang="en-US" sz="1200" dirty="0" err="1">
                <a:solidFill>
                  <a:schemeClr val="accent3">
                    <a:lumMod val="25000"/>
                  </a:schemeClr>
                </a:solidFill>
                <a:latin typeface="Abadi"/>
              </a:rPr>
              <a:t>Booster_Version</a:t>
            </a:r>
            <a:r>
              <a:rPr lang="en-US" sz="1200" dirty="0">
                <a:solidFill>
                  <a:schemeClr val="accent3">
                    <a:lumMod val="25000"/>
                  </a:schemeClr>
                </a:solidFill>
                <a:latin typeface="Abadi"/>
              </a:rPr>
              <a:t>, </a:t>
            </a:r>
            <a:r>
              <a:rPr lang="en-US" sz="1200" dirty="0" err="1">
                <a:solidFill>
                  <a:schemeClr val="accent3">
                    <a:lumMod val="25000"/>
                  </a:schemeClr>
                </a:solidFill>
                <a:latin typeface="Abadi"/>
              </a:rPr>
              <a:t>Launch_Site</a:t>
            </a:r>
            <a:r>
              <a:rPr lang="en-US" sz="1200" dirty="0">
                <a:solidFill>
                  <a:schemeClr val="accent3">
                    <a:lumMod val="25000"/>
                  </a:schemeClr>
                </a:solidFill>
                <a:latin typeface="Abadi"/>
              </a:rPr>
              <a:t> FROM SPACEXTABLE </a:t>
            </a:r>
          </a:p>
          <a:p>
            <a:pPr marL="0" indent="0">
              <a:lnSpc>
                <a:spcPct val="150000"/>
              </a:lnSpc>
              <a:spcBef>
                <a:spcPts val="0"/>
              </a:spcBef>
              <a:buNone/>
            </a:pPr>
            <a:r>
              <a:rPr lang="en-US" sz="1200" dirty="0">
                <a:solidFill>
                  <a:schemeClr val="accent3">
                    <a:lumMod val="25000"/>
                  </a:schemeClr>
                </a:solidFill>
                <a:latin typeface="Abadi"/>
              </a:rPr>
              <a:t>WHERE </a:t>
            </a:r>
            <a:r>
              <a:rPr lang="en-US" sz="1200" dirty="0" err="1">
                <a:solidFill>
                  <a:schemeClr val="accent3">
                    <a:lumMod val="25000"/>
                  </a:schemeClr>
                </a:solidFill>
                <a:latin typeface="Abadi"/>
              </a:rPr>
              <a:t>Landing_Outcome</a:t>
            </a:r>
            <a:r>
              <a:rPr lang="en-US" sz="1200" dirty="0">
                <a:solidFill>
                  <a:schemeClr val="accent3">
                    <a:lumMod val="25000"/>
                  </a:schemeClr>
                </a:solidFill>
                <a:latin typeface="Abadi"/>
              </a:rPr>
              <a:t>='Failure (drone ship)' AND SUBSTR(Date,0,5)='2015’; → Failures in January (F9 v1.1 B1012) and April (F9 v1.1 B1015)</a:t>
            </a:r>
          </a:p>
          <a:p>
            <a:pPr marL="0" indent="0">
              <a:lnSpc>
                <a:spcPct val="150000"/>
              </a:lnSpc>
              <a:spcBef>
                <a:spcPts val="0"/>
              </a:spcBef>
              <a:buNone/>
            </a:pPr>
            <a:r>
              <a:rPr lang="en-US" sz="1200" b="1" dirty="0">
                <a:solidFill>
                  <a:schemeClr val="accent3">
                    <a:lumMod val="25000"/>
                  </a:schemeClr>
                </a:solidFill>
                <a:latin typeface="Abadi"/>
              </a:rPr>
              <a:t>10.Landing Outcome Ranking (2010-2017): </a:t>
            </a:r>
            <a:r>
              <a:rPr lang="en-US" sz="1200" dirty="0">
                <a:solidFill>
                  <a:schemeClr val="accent3">
                    <a:lumMod val="25000"/>
                  </a:schemeClr>
                </a:solidFill>
                <a:latin typeface="Abadi"/>
              </a:rPr>
              <a:t>SELECT </a:t>
            </a:r>
            <a:r>
              <a:rPr lang="en-US" sz="1200" dirty="0" err="1">
                <a:solidFill>
                  <a:schemeClr val="accent3">
                    <a:lumMod val="25000"/>
                  </a:schemeClr>
                </a:solidFill>
                <a:latin typeface="Abadi"/>
              </a:rPr>
              <a:t>Landing_Outcome</a:t>
            </a:r>
            <a:r>
              <a:rPr lang="en-US" sz="1200" dirty="0">
                <a:solidFill>
                  <a:schemeClr val="accent3">
                    <a:lumMod val="25000"/>
                  </a:schemeClr>
                </a:solidFill>
                <a:latin typeface="Abadi"/>
              </a:rPr>
              <a:t>, COUNT(*) AS numbers FROM SPACEXTABLE WHERE Date BETWEEN '2010-06-04' AND '2017-03-20' GROUP BY </a:t>
            </a:r>
            <a:r>
              <a:rPr lang="en-US" sz="1200" dirty="0" err="1">
                <a:solidFill>
                  <a:schemeClr val="accent3">
                    <a:lumMod val="25000"/>
                  </a:schemeClr>
                </a:solidFill>
                <a:latin typeface="Abadi"/>
              </a:rPr>
              <a:t>Landing_Outcome</a:t>
            </a:r>
            <a:r>
              <a:rPr lang="en-US" sz="1200" dirty="0">
                <a:solidFill>
                  <a:schemeClr val="accent3">
                    <a:lumMod val="25000"/>
                  </a:schemeClr>
                </a:solidFill>
                <a:latin typeface="Abadi"/>
              </a:rPr>
              <a:t> ORDER BY numbers DESC; → Top outcome: "No attempt" (10 times), followed by drone ship successes/failures (5 each)</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p>
          <a:p>
            <a:pPr marL="0" indent="0">
              <a:lnSpc>
                <a:spcPct val="100000"/>
              </a:lnSpc>
              <a:spcBef>
                <a:spcPts val="1400"/>
              </a:spcBef>
              <a:buNone/>
            </a:pPr>
            <a:r>
              <a:rPr lang="en-US" sz="1400" dirty="0"/>
              <a:t>https://github.com/rachel-dx/assignments/blob/main/jupyter-labs-eda-sql-coursera_sqllite.ipynb</a:t>
            </a:r>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6774" y="1323975"/>
            <a:ext cx="10515601" cy="5534025"/>
          </a:xfrm>
          <a:prstGeom prst="rect">
            <a:avLst/>
          </a:prstGeom>
        </p:spPr>
        <p:txBody>
          <a:bodyPr>
            <a:normAutofit/>
          </a:bodyPr>
          <a:lstStyle/>
          <a:p>
            <a:pPr>
              <a:lnSpc>
                <a:spcPct val="100000"/>
              </a:lnSpc>
              <a:spcBef>
                <a:spcPts val="1400"/>
              </a:spcBef>
            </a:pPr>
            <a:r>
              <a:rPr lang="en-US" sz="2200" b="1" dirty="0">
                <a:solidFill>
                  <a:schemeClr val="accent3">
                    <a:lumMod val="25000"/>
                  </a:schemeClr>
                </a:solidFill>
                <a:latin typeface="Abadi" panose="020B0604020104020204" pitchFamily="34" charset="0"/>
              </a:rPr>
              <a:t>Map objects created and added to the folium map</a:t>
            </a:r>
          </a:p>
          <a:p>
            <a:pPr>
              <a:lnSpc>
                <a:spcPct val="100000"/>
              </a:lnSpc>
              <a:spcBef>
                <a:spcPts val="600"/>
              </a:spcBef>
              <a:buFont typeface="Wingdings" panose="05000000000000000000" pitchFamily="2" charset="2"/>
              <a:buChar char="n"/>
            </a:pPr>
            <a:r>
              <a:rPr lang="en-US" sz="1400" dirty="0">
                <a:solidFill>
                  <a:schemeClr val="accent3">
                    <a:lumMod val="25000"/>
                  </a:schemeClr>
                </a:solidFill>
                <a:latin typeface="Abadi" panose="020B0604020104020204" pitchFamily="34" charset="0"/>
              </a:rPr>
              <a:t> Launch Site </a:t>
            </a:r>
            <a:r>
              <a:rPr lang="en-US" sz="1400" dirty="0" err="1">
                <a:solidFill>
                  <a:schemeClr val="accent3">
                    <a:lumMod val="25000"/>
                  </a:schemeClr>
                </a:solidFill>
                <a:latin typeface="Abadi" panose="020B0604020104020204" pitchFamily="34" charset="0"/>
              </a:rPr>
              <a:t>Markers:folium.Marker</a:t>
            </a:r>
            <a:r>
              <a:rPr lang="en-US" sz="1400" dirty="0">
                <a:solidFill>
                  <a:schemeClr val="accent3">
                    <a:lumMod val="25000"/>
                  </a:schemeClr>
                </a:solidFill>
                <a:latin typeface="Abadi" panose="020B0604020104020204" pitchFamily="34" charset="0"/>
              </a:rPr>
              <a:t> with custom </a:t>
            </a:r>
            <a:r>
              <a:rPr lang="en-US" sz="1400" dirty="0" err="1">
                <a:solidFill>
                  <a:schemeClr val="accent3">
                    <a:lumMod val="25000"/>
                  </a:schemeClr>
                </a:solidFill>
                <a:latin typeface="Abadi" panose="020B0604020104020204" pitchFamily="34" charset="0"/>
              </a:rPr>
              <a:t>DivIcon</a:t>
            </a:r>
            <a:r>
              <a:rPr lang="en-US" sz="1400" dirty="0">
                <a:solidFill>
                  <a:schemeClr val="accent3">
                    <a:lumMod val="25000"/>
                  </a:schemeClr>
                </a:solidFill>
                <a:latin typeface="Abadi" panose="020B0604020104020204" pitchFamily="34" charset="0"/>
              </a:rPr>
              <a:t> labels</a:t>
            </a:r>
          </a:p>
          <a:p>
            <a:pPr>
              <a:lnSpc>
                <a:spcPct val="100000"/>
              </a:lnSpc>
              <a:spcBef>
                <a:spcPts val="600"/>
              </a:spcBef>
              <a:buFont typeface="Wingdings" panose="05000000000000000000" pitchFamily="2" charset="2"/>
              <a:buChar char="n"/>
            </a:pPr>
            <a:r>
              <a:rPr lang="en-US" sz="1400" dirty="0">
                <a:solidFill>
                  <a:schemeClr val="accent3">
                    <a:lumMod val="25000"/>
                  </a:schemeClr>
                </a:solidFill>
                <a:latin typeface="Abadi" panose="020B0604020104020204" pitchFamily="34" charset="0"/>
              </a:rPr>
              <a:t>Outcome Visualization Circles: </a:t>
            </a:r>
            <a:r>
              <a:rPr lang="en-US" sz="1400" dirty="0" err="1">
                <a:solidFill>
                  <a:schemeClr val="accent3">
                    <a:lumMod val="25000"/>
                  </a:schemeClr>
                </a:solidFill>
                <a:latin typeface="Abadi" panose="020B0604020104020204" pitchFamily="34" charset="0"/>
              </a:rPr>
              <a:t>folium.Circle</a:t>
            </a:r>
            <a:r>
              <a:rPr lang="en-US" sz="1400" dirty="0">
                <a:solidFill>
                  <a:schemeClr val="accent3">
                    <a:lumMod val="25000"/>
                  </a:schemeClr>
                </a:solidFill>
                <a:latin typeface="Abadi" panose="020B0604020104020204" pitchFamily="34" charset="0"/>
              </a:rPr>
              <a:t> (1000m radius)</a:t>
            </a:r>
          </a:p>
          <a:p>
            <a:pPr>
              <a:lnSpc>
                <a:spcPct val="100000"/>
              </a:lnSpc>
              <a:spcBef>
                <a:spcPts val="600"/>
              </a:spcBef>
              <a:buFont typeface="Wingdings" panose="05000000000000000000" pitchFamily="2" charset="2"/>
              <a:buChar char="n"/>
            </a:pPr>
            <a:r>
              <a:rPr lang="en-US" sz="1400" dirty="0">
                <a:solidFill>
                  <a:schemeClr val="accent3">
                    <a:lumMod val="25000"/>
                  </a:schemeClr>
                </a:solidFill>
                <a:latin typeface="Abadi" panose="020B0604020104020204" pitchFamily="34" charset="0"/>
              </a:rPr>
              <a:t>Proximity Analysis Lines: </a:t>
            </a:r>
            <a:r>
              <a:rPr lang="en-US" sz="1400" dirty="0" err="1">
                <a:solidFill>
                  <a:schemeClr val="accent3">
                    <a:lumMod val="25000"/>
                  </a:schemeClr>
                </a:solidFill>
                <a:latin typeface="Abadi" panose="020B0604020104020204" pitchFamily="34" charset="0"/>
              </a:rPr>
              <a:t>folium.PolyLine</a:t>
            </a:r>
            <a:r>
              <a:rPr lang="en-US" sz="1400" dirty="0">
                <a:solidFill>
                  <a:schemeClr val="accent3">
                    <a:lumMod val="25000"/>
                  </a:schemeClr>
                </a:solidFill>
                <a:latin typeface="Abadi" panose="020B0604020104020204" pitchFamily="34" charset="0"/>
              </a:rPr>
              <a:t> with distance labels</a:t>
            </a:r>
          </a:p>
          <a:p>
            <a:pPr>
              <a:lnSpc>
                <a:spcPct val="100000"/>
              </a:lnSpc>
              <a:spcBef>
                <a:spcPts val="600"/>
              </a:spcBef>
              <a:buFont typeface="Wingdings" panose="05000000000000000000" pitchFamily="2" charset="2"/>
              <a:buChar char="n"/>
            </a:pPr>
            <a:r>
              <a:rPr lang="en-US" sz="1400" dirty="0">
                <a:solidFill>
                  <a:schemeClr val="accent3">
                    <a:lumMod val="25000"/>
                  </a:schemeClr>
                </a:solidFill>
                <a:latin typeface="Abadi" panose="020B0604020104020204" pitchFamily="34" charset="0"/>
              </a:rPr>
              <a:t>Reference Point Markers: </a:t>
            </a:r>
            <a:r>
              <a:rPr lang="en-US" sz="1400" dirty="0" err="1">
                <a:solidFill>
                  <a:schemeClr val="accent3">
                    <a:lumMod val="25000"/>
                  </a:schemeClr>
                </a:solidFill>
                <a:latin typeface="Abadi" panose="020B0604020104020204" pitchFamily="34" charset="0"/>
              </a:rPr>
              <a:t>folium.Marker</a:t>
            </a:r>
            <a:r>
              <a:rPr lang="en-US" sz="1400" dirty="0">
                <a:solidFill>
                  <a:schemeClr val="accent3">
                    <a:lumMod val="25000"/>
                  </a:schemeClr>
                </a:solidFill>
                <a:latin typeface="Abadi" panose="020B0604020104020204" pitchFamily="34" charset="0"/>
              </a:rPr>
              <a:t> with tooltips</a:t>
            </a:r>
            <a:endParaRPr lang="en-US" sz="1500" dirty="0">
              <a:solidFill>
                <a:schemeClr val="accent3">
                  <a:lumMod val="25000"/>
                </a:schemeClr>
              </a:solidFill>
              <a:latin typeface="Abadi" panose="020B0604020104020204" pitchFamily="34" charset="0"/>
            </a:endParaRPr>
          </a:p>
          <a:p>
            <a:pPr>
              <a:lnSpc>
                <a:spcPct val="100000"/>
              </a:lnSpc>
              <a:spcBef>
                <a:spcPts val="1400"/>
              </a:spcBef>
            </a:pPr>
            <a:r>
              <a:rPr lang="en-US" sz="2200" b="1" dirty="0">
                <a:solidFill>
                  <a:schemeClr val="accent3">
                    <a:lumMod val="25000"/>
                  </a:schemeClr>
                </a:solidFill>
                <a:latin typeface="Abadi" panose="020B0604020104020204" pitchFamily="34" charset="0"/>
              </a:rPr>
              <a:t>why added those objects</a:t>
            </a:r>
          </a:p>
          <a:p>
            <a:pPr algn="l"/>
            <a:r>
              <a:rPr lang="en-US" altLang="zh-TW" sz="1600" b="1" i="0" dirty="0">
                <a:solidFill>
                  <a:srgbClr val="404040"/>
                </a:solidFill>
                <a:effectLst/>
                <a:latin typeface="quote-cjk-patch"/>
              </a:rPr>
              <a:t>1. Geographical Context--&gt;  Lines to cities</a:t>
            </a:r>
            <a:r>
              <a:rPr lang="en-US" altLang="zh-TW" sz="1600" b="0" i="0" dirty="0">
                <a:solidFill>
                  <a:srgbClr val="404040"/>
                </a:solidFill>
                <a:effectLst/>
                <a:latin typeface="quote-cjk-patch"/>
              </a:rPr>
              <a:t>: Evaluate safety buffers and population density risks ; </a:t>
            </a:r>
            <a:r>
              <a:rPr lang="en-US" altLang="zh-TW" sz="1600" b="1" i="0" dirty="0">
                <a:solidFill>
                  <a:srgbClr val="404040"/>
                </a:solidFill>
                <a:effectLst/>
                <a:latin typeface="quote-cjk-patch"/>
              </a:rPr>
              <a:t>Coastline connections</a:t>
            </a:r>
            <a:r>
              <a:rPr lang="en-US" altLang="zh-TW" sz="1600" b="0" i="0" dirty="0">
                <a:solidFill>
                  <a:srgbClr val="404040"/>
                </a:solidFill>
                <a:effectLst/>
                <a:latin typeface="quote-cjk-patch"/>
              </a:rPr>
              <a:t>: Confirm ocean accessibility for launch trajectories ; </a:t>
            </a:r>
            <a:r>
              <a:rPr lang="en-US" altLang="zh-TW" sz="1600" b="1" i="0" dirty="0">
                <a:solidFill>
                  <a:srgbClr val="404040"/>
                </a:solidFill>
                <a:effectLst/>
                <a:latin typeface="quote-cjk-patch"/>
              </a:rPr>
              <a:t>Infrastructure links</a:t>
            </a:r>
            <a:r>
              <a:rPr lang="en-US" altLang="zh-TW" sz="1600" b="0" i="0" dirty="0">
                <a:solidFill>
                  <a:srgbClr val="404040"/>
                </a:solidFill>
                <a:effectLst/>
                <a:latin typeface="quote-cjk-patch"/>
              </a:rPr>
              <a:t>: Assess transportation logistics (rail/highway)</a:t>
            </a:r>
          </a:p>
          <a:p>
            <a:pPr algn="l"/>
            <a:r>
              <a:rPr lang="en-US" altLang="zh-TW" sz="1600" b="1" i="0" dirty="0">
                <a:solidFill>
                  <a:srgbClr val="404040"/>
                </a:solidFill>
                <a:effectLst/>
                <a:latin typeface="quote-cjk-patch"/>
              </a:rPr>
              <a:t>2. Launch Performance--&gt;  Analysis Color-coded circles</a:t>
            </a:r>
            <a:r>
              <a:rPr lang="en-US" altLang="zh-TW" sz="1600" b="0" i="0" dirty="0">
                <a:solidFill>
                  <a:srgbClr val="404040"/>
                </a:solidFill>
                <a:effectLst/>
                <a:latin typeface="quote-cjk-patch"/>
              </a:rPr>
              <a:t>: Identify spatial patterns in launch success rates ; </a:t>
            </a:r>
            <a:r>
              <a:rPr lang="en-US" altLang="zh-TW" sz="1600" b="1" i="0" dirty="0">
                <a:solidFill>
                  <a:srgbClr val="404040"/>
                </a:solidFill>
                <a:effectLst/>
                <a:latin typeface="quote-cjk-patch"/>
              </a:rPr>
              <a:t>Cluster visualization</a:t>
            </a:r>
            <a:r>
              <a:rPr lang="en-US" altLang="zh-TW" sz="1600" b="0" i="0" dirty="0">
                <a:solidFill>
                  <a:srgbClr val="404040"/>
                </a:solidFill>
                <a:effectLst/>
                <a:latin typeface="quote-cjk-patch"/>
              </a:rPr>
              <a:t>: Reveal site-specific reliability trends</a:t>
            </a:r>
          </a:p>
          <a:p>
            <a:pPr algn="l"/>
            <a:r>
              <a:rPr lang="en-US" altLang="zh-TW" sz="1600" b="1" i="0" dirty="0">
                <a:solidFill>
                  <a:srgbClr val="404040"/>
                </a:solidFill>
                <a:effectLst/>
                <a:latin typeface="quote-cjk-patch"/>
              </a:rPr>
              <a:t>3. Safety &amp; Regulatory Compliance--&gt;  Distance measurements</a:t>
            </a:r>
            <a:r>
              <a:rPr lang="en-US" altLang="zh-TW" sz="1600" b="0" i="0" dirty="0">
                <a:solidFill>
                  <a:srgbClr val="404040"/>
                </a:solidFill>
                <a:effectLst/>
                <a:latin typeface="quote-cjk-patch"/>
              </a:rPr>
              <a:t>: Verify minimum safe distances from populated areas ; </a:t>
            </a:r>
            <a:r>
              <a:rPr lang="en-US" altLang="zh-TW" sz="1600" b="1" i="0" dirty="0">
                <a:solidFill>
                  <a:srgbClr val="404040"/>
                </a:solidFill>
                <a:effectLst/>
                <a:latin typeface="quote-cjk-patch"/>
              </a:rPr>
              <a:t>Coastal proximity</a:t>
            </a:r>
            <a:r>
              <a:rPr lang="en-US" altLang="zh-TW" sz="1600" b="0" i="0" dirty="0">
                <a:solidFill>
                  <a:srgbClr val="404040"/>
                </a:solidFill>
                <a:effectLst/>
                <a:latin typeface="quote-cjk-patch"/>
              </a:rPr>
              <a:t>: Validate emergency abort zones over water</a:t>
            </a:r>
          </a:p>
          <a:p>
            <a:pPr algn="l"/>
            <a:r>
              <a:rPr lang="en-US" altLang="zh-TW" sz="1600" b="1" i="0" dirty="0">
                <a:solidFill>
                  <a:srgbClr val="404040"/>
                </a:solidFill>
                <a:effectLst/>
                <a:latin typeface="quote-cjk-patch"/>
              </a:rPr>
              <a:t>4. Operational Efficiency--&gt; Infrastructure links</a:t>
            </a:r>
            <a:r>
              <a:rPr lang="en-US" altLang="zh-TW" sz="1600" b="0" i="0" dirty="0">
                <a:solidFill>
                  <a:srgbClr val="404040"/>
                </a:solidFill>
                <a:effectLst/>
                <a:latin typeface="quote-cjk-patch"/>
              </a:rPr>
              <a:t>: Evaluate supply chain accessibility ; </a:t>
            </a:r>
            <a:r>
              <a:rPr lang="en-US" altLang="zh-TW" sz="1600" b="1" i="0" dirty="0">
                <a:solidFill>
                  <a:srgbClr val="404040"/>
                </a:solidFill>
                <a:effectLst/>
                <a:latin typeface="quote-cjk-patch"/>
              </a:rPr>
              <a:t>Geographical positioning</a:t>
            </a:r>
            <a:r>
              <a:rPr lang="en-US" altLang="zh-TW" sz="1600" b="0" i="0" dirty="0">
                <a:solidFill>
                  <a:srgbClr val="404040"/>
                </a:solidFill>
                <a:effectLst/>
                <a:latin typeface="quote-cjk-patch"/>
              </a:rPr>
              <a:t>: Optimize for orbital mechanics (equatorial proximity)</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b="1" dirty="0">
                <a:solidFill>
                  <a:schemeClr val="accent3">
                    <a:lumMod val="25000"/>
                  </a:schemeClr>
                </a:solidFill>
                <a:latin typeface="Abadi" panose="020B0604020104020204" pitchFamily="34" charset="0"/>
              </a:rPr>
              <a:t>GitHub URL</a:t>
            </a:r>
            <a:endParaRPr lang="en-US" b="1" dirty="0"/>
          </a:p>
          <a:p>
            <a:pPr marL="0" indent="0">
              <a:buNone/>
            </a:pPr>
            <a:r>
              <a:rPr lang="en-US" sz="1400" dirty="0"/>
              <a:t>https://github.com/rachel-dx/assignments/blob/main/lab_jupyter_launch_site_location.ipynb</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Rectangle 2">
            <a:extLst>
              <a:ext uri="{FF2B5EF4-FFF2-40B4-BE49-F238E27FC236}">
                <a16:creationId xmlns:a16="http://schemas.microsoft.com/office/drawing/2014/main" id="{02E8316D-364D-49A4-A9EF-774F1D917E42}"/>
              </a:ext>
            </a:extLst>
          </p:cNvPr>
          <p:cNvSpPr>
            <a:spLocks noChangeArrowheads="1"/>
          </p:cNvSpPr>
          <p:nvPr/>
        </p:nvSpPr>
        <p:spPr bwMode="auto">
          <a:xfrm>
            <a:off x="0" y="77280"/>
            <a:ext cx="65" cy="30263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5392"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371601"/>
            <a:ext cx="10447412" cy="5200650"/>
          </a:xfrm>
          <a:prstGeom prst="rect">
            <a:avLst/>
          </a:prstGeom>
        </p:spPr>
        <p:txBody>
          <a:bodyPr vert="horz" lIns="91440" tIns="45720" rIns="91440" bIns="45720" rtlCol="0" anchor="t">
            <a:normAutofit/>
          </a:bodyPr>
          <a:lstStyle/>
          <a:p>
            <a:pPr marL="0" indent="0">
              <a:lnSpc>
                <a:spcPct val="100000"/>
              </a:lnSpc>
              <a:spcBef>
                <a:spcPts val="600"/>
              </a:spcBef>
              <a:buNone/>
            </a:pPr>
            <a:r>
              <a:rPr lang="en-US" sz="1400" b="1" dirty="0">
                <a:solidFill>
                  <a:schemeClr val="accent3">
                    <a:lumMod val="25000"/>
                  </a:schemeClr>
                </a:solidFill>
                <a:latin typeface="Abadi" panose="020B0604020104020204" pitchFamily="34" charset="0"/>
              </a:rPr>
              <a:t>1. Launch Success Pie Chart</a:t>
            </a:r>
          </a:p>
          <a:p>
            <a:pPr marL="0" indent="0">
              <a:lnSpc>
                <a:spcPct val="100000"/>
              </a:lnSpc>
              <a:spcBef>
                <a:spcPts val="600"/>
              </a:spcBef>
              <a:buNone/>
            </a:pPr>
            <a:r>
              <a:rPr lang="en-US" sz="1400" dirty="0">
                <a:solidFill>
                  <a:schemeClr val="accent3">
                    <a:lumMod val="25000"/>
                  </a:schemeClr>
                </a:solidFill>
                <a:latin typeface="Abadi" panose="020B0604020104020204" pitchFamily="34" charset="0"/>
              </a:rPr>
              <a:t>Visualization: Interactive pie chart</a:t>
            </a:r>
          </a:p>
          <a:p>
            <a:pPr marL="0" indent="0">
              <a:lnSpc>
                <a:spcPct val="100000"/>
              </a:lnSpc>
              <a:spcBef>
                <a:spcPts val="600"/>
              </a:spcBef>
              <a:buNone/>
            </a:pPr>
            <a:r>
              <a:rPr lang="en-US" sz="1400" dirty="0">
                <a:solidFill>
                  <a:schemeClr val="accent3">
                    <a:lumMod val="25000"/>
                  </a:schemeClr>
                </a:solidFill>
                <a:latin typeface="Abadi" panose="020B0604020104020204" pitchFamily="34" charset="0"/>
              </a:rPr>
              <a:t>Why </a:t>
            </a:r>
            <a:r>
              <a:rPr lang="en-US" sz="1400" dirty="0" err="1">
                <a:solidFill>
                  <a:schemeClr val="accent3">
                    <a:lumMod val="25000"/>
                  </a:schemeClr>
                </a:solidFill>
                <a:latin typeface="Abadi" panose="020B0604020104020204" pitchFamily="34" charset="0"/>
              </a:rPr>
              <a:t>added:Quickly</a:t>
            </a:r>
            <a:r>
              <a:rPr lang="en-US" sz="1400" dirty="0">
                <a:solidFill>
                  <a:schemeClr val="accent3">
                    <a:lumMod val="25000"/>
                  </a:schemeClr>
                </a:solidFill>
                <a:latin typeface="Abadi" panose="020B0604020104020204" pitchFamily="34" charset="0"/>
              </a:rPr>
              <a:t> assess launch site performance and identify failure-prone locations</a:t>
            </a:r>
          </a:p>
          <a:p>
            <a:pPr marL="0" indent="0">
              <a:lnSpc>
                <a:spcPct val="100000"/>
              </a:lnSpc>
              <a:spcBef>
                <a:spcPts val="600"/>
              </a:spcBef>
              <a:buNone/>
            </a:pPr>
            <a:r>
              <a:rPr lang="en-US" sz="1400" b="1" dirty="0">
                <a:solidFill>
                  <a:schemeClr val="accent3">
                    <a:lumMod val="25000"/>
                  </a:schemeClr>
                </a:solidFill>
                <a:latin typeface="Abadi" panose="020B0604020104020204" pitchFamily="34" charset="0"/>
              </a:rPr>
              <a:t> 2. Payload vs. Success Scatter Plot</a:t>
            </a:r>
          </a:p>
          <a:p>
            <a:pPr marL="0" indent="0">
              <a:lnSpc>
                <a:spcPct val="100000"/>
              </a:lnSpc>
              <a:spcBef>
                <a:spcPts val="600"/>
              </a:spcBef>
              <a:buNone/>
            </a:pPr>
            <a:r>
              <a:rPr lang="en-US" sz="1400" dirty="0">
                <a:solidFill>
                  <a:schemeClr val="accent3">
                    <a:lumMod val="25000"/>
                  </a:schemeClr>
                </a:solidFill>
                <a:latin typeface="Abadi" panose="020B0604020104020204" pitchFamily="34" charset="0"/>
              </a:rPr>
              <a:t>Visualization: Interactive scatter plot</a:t>
            </a:r>
          </a:p>
          <a:p>
            <a:pPr marL="0" indent="0">
              <a:lnSpc>
                <a:spcPct val="100000"/>
              </a:lnSpc>
              <a:spcBef>
                <a:spcPts val="600"/>
              </a:spcBef>
              <a:buNone/>
            </a:pPr>
            <a:r>
              <a:rPr lang="en-US" sz="1400" dirty="0">
                <a:solidFill>
                  <a:schemeClr val="accent3">
                    <a:lumMod val="25000"/>
                  </a:schemeClr>
                </a:solidFill>
                <a:latin typeface="Abadi" panose="020B0604020104020204" pitchFamily="34" charset="0"/>
              </a:rPr>
              <a:t>Why </a:t>
            </a:r>
            <a:r>
              <a:rPr lang="en-US" sz="1400" dirty="0" err="1">
                <a:solidFill>
                  <a:schemeClr val="accent3">
                    <a:lumMod val="25000"/>
                  </a:schemeClr>
                </a:solidFill>
                <a:latin typeface="Abadi" panose="020B0604020104020204" pitchFamily="34" charset="0"/>
              </a:rPr>
              <a:t>added:Analyze</a:t>
            </a:r>
            <a:r>
              <a:rPr lang="en-US" sz="1400" dirty="0">
                <a:solidFill>
                  <a:schemeClr val="accent3">
                    <a:lumMod val="25000"/>
                  </a:schemeClr>
                </a:solidFill>
                <a:latin typeface="Abadi" panose="020B0604020104020204" pitchFamily="34" charset="0"/>
              </a:rPr>
              <a:t> correlation between payload mass and success rate while comparing booster performance</a:t>
            </a:r>
          </a:p>
          <a:p>
            <a:pPr marL="0" indent="0">
              <a:lnSpc>
                <a:spcPct val="100000"/>
              </a:lnSpc>
              <a:spcBef>
                <a:spcPts val="600"/>
              </a:spcBef>
              <a:buNone/>
            </a:pPr>
            <a:r>
              <a:rPr lang="en-US" sz="1400" b="1" dirty="0">
                <a:solidFill>
                  <a:schemeClr val="accent3">
                    <a:lumMod val="25000"/>
                  </a:schemeClr>
                </a:solidFill>
                <a:latin typeface="Abadi" panose="020B0604020104020204" pitchFamily="34" charset="0"/>
              </a:rPr>
              <a:t>3. Payload Range Slider</a:t>
            </a:r>
          </a:p>
          <a:p>
            <a:pPr marL="0" indent="0">
              <a:lnSpc>
                <a:spcPct val="100000"/>
              </a:lnSpc>
              <a:spcBef>
                <a:spcPts val="600"/>
              </a:spcBef>
              <a:buNone/>
            </a:pPr>
            <a:r>
              <a:rPr lang="en-US" sz="1400" dirty="0">
                <a:solidFill>
                  <a:schemeClr val="accent3">
                    <a:lumMod val="25000"/>
                  </a:schemeClr>
                </a:solidFill>
                <a:latin typeface="Abadi" panose="020B0604020104020204" pitchFamily="34" charset="0"/>
              </a:rPr>
              <a:t>Functionality: Dynamic range selection</a:t>
            </a:r>
          </a:p>
          <a:p>
            <a:pPr marL="0" indent="0">
              <a:lnSpc>
                <a:spcPct val="100000"/>
              </a:lnSpc>
              <a:spcBef>
                <a:spcPts val="600"/>
              </a:spcBef>
              <a:buNone/>
            </a:pPr>
            <a:r>
              <a:rPr lang="en-US" sz="1400" dirty="0">
                <a:solidFill>
                  <a:schemeClr val="accent3">
                    <a:lumMod val="25000"/>
                  </a:schemeClr>
                </a:solidFill>
                <a:latin typeface="Abadi" panose="020B0604020104020204" pitchFamily="34" charset="0"/>
              </a:rPr>
              <a:t>Why </a:t>
            </a:r>
            <a:r>
              <a:rPr lang="en-US" sz="1400" dirty="0" err="1">
                <a:solidFill>
                  <a:schemeClr val="accent3">
                    <a:lumMod val="25000"/>
                  </a:schemeClr>
                </a:solidFill>
                <a:latin typeface="Abadi" panose="020B0604020104020204" pitchFamily="34" charset="0"/>
              </a:rPr>
              <a:t>added:Enable</a:t>
            </a:r>
            <a:r>
              <a:rPr lang="en-US" sz="1400" dirty="0">
                <a:solidFill>
                  <a:schemeClr val="accent3">
                    <a:lumMod val="25000"/>
                  </a:schemeClr>
                </a:solidFill>
                <a:latin typeface="Abadi" panose="020B0604020104020204" pitchFamily="34" charset="0"/>
              </a:rPr>
              <a:t> focused analysis of specific payload segments to identify:</a:t>
            </a:r>
          </a:p>
          <a:p>
            <a:pPr marL="0" indent="0">
              <a:lnSpc>
                <a:spcPct val="100000"/>
              </a:lnSpc>
              <a:spcBef>
                <a:spcPts val="600"/>
              </a:spcBef>
              <a:buNone/>
            </a:pPr>
            <a:r>
              <a:rPr lang="en-US" sz="1400" dirty="0">
                <a:solidFill>
                  <a:schemeClr val="accent3">
                    <a:lumMod val="25000"/>
                  </a:schemeClr>
                </a:solidFill>
                <a:latin typeface="Abadi" panose="020B0604020104020204" pitchFamily="34" charset="0"/>
              </a:rPr>
              <a:t>Optimal payload ranges for </a:t>
            </a:r>
            <a:r>
              <a:rPr lang="en-US" sz="1400" dirty="0" err="1">
                <a:solidFill>
                  <a:schemeClr val="accent3">
                    <a:lumMod val="25000"/>
                  </a:schemeClr>
                </a:solidFill>
                <a:latin typeface="Abadi" panose="020B0604020104020204" pitchFamily="34" charset="0"/>
              </a:rPr>
              <a:t>success,Failure</a:t>
            </a:r>
            <a:r>
              <a:rPr lang="en-US" sz="1400" dirty="0">
                <a:solidFill>
                  <a:schemeClr val="accent3">
                    <a:lumMod val="25000"/>
                  </a:schemeClr>
                </a:solidFill>
                <a:latin typeface="Abadi" panose="020B0604020104020204" pitchFamily="34" charset="0"/>
              </a:rPr>
              <a:t> risk thresholds</a:t>
            </a:r>
            <a:endParaRPr lang="en-US" sz="1400" dirty="0">
              <a:solidFill>
                <a:schemeClr val="accent3">
                  <a:lumMod val="25000"/>
                </a:schemeClr>
              </a:solidFill>
            </a:endParaRPr>
          </a:p>
          <a:p>
            <a:pPr marL="0" indent="0">
              <a:lnSpc>
                <a:spcPct val="100000"/>
              </a:lnSpc>
              <a:spcBef>
                <a:spcPts val="600"/>
              </a:spcBef>
              <a:buNone/>
            </a:pPr>
            <a:r>
              <a:rPr lang="en-US" sz="1400" b="1" dirty="0">
                <a:solidFill>
                  <a:schemeClr val="accent3">
                    <a:lumMod val="25000"/>
                  </a:schemeClr>
                </a:solidFill>
              </a:rPr>
              <a:t>4. Launch Site Dropdown</a:t>
            </a:r>
          </a:p>
          <a:p>
            <a:pPr marL="0" indent="0">
              <a:lnSpc>
                <a:spcPct val="100000"/>
              </a:lnSpc>
              <a:spcBef>
                <a:spcPts val="600"/>
              </a:spcBef>
              <a:buNone/>
            </a:pPr>
            <a:r>
              <a:rPr lang="en-US" sz="1400" dirty="0">
                <a:solidFill>
                  <a:schemeClr val="accent3">
                    <a:lumMod val="25000"/>
                  </a:schemeClr>
                </a:solidFill>
              </a:rPr>
              <a:t>Why </a:t>
            </a:r>
            <a:r>
              <a:rPr lang="en-US" sz="1400" dirty="0" err="1">
                <a:solidFill>
                  <a:schemeClr val="accent3">
                    <a:lumMod val="25000"/>
                  </a:schemeClr>
                </a:solidFill>
              </a:rPr>
              <a:t>added:Enable</a:t>
            </a:r>
            <a:r>
              <a:rPr lang="en-US" sz="1400" dirty="0">
                <a:solidFill>
                  <a:schemeClr val="accent3">
                    <a:lumMod val="25000"/>
                  </a:schemeClr>
                </a:solidFill>
              </a:rPr>
              <a:t> comparative </a:t>
            </a:r>
            <a:r>
              <a:rPr lang="en-US" sz="1400" dirty="0" err="1">
                <a:solidFill>
                  <a:schemeClr val="accent3">
                    <a:lumMod val="25000"/>
                  </a:schemeClr>
                </a:solidFill>
              </a:rPr>
              <a:t>analysis:Overall</a:t>
            </a:r>
            <a:r>
              <a:rPr lang="en-US" sz="1400" dirty="0">
                <a:solidFill>
                  <a:schemeClr val="accent3">
                    <a:lumMod val="25000"/>
                  </a:schemeClr>
                </a:solidFill>
              </a:rPr>
              <a:t> patterns vs site-specific performance</a:t>
            </a:r>
          </a:p>
          <a:p>
            <a:pPr marL="0" indent="0">
              <a:lnSpc>
                <a:spcPct val="100000"/>
              </a:lnSpc>
              <a:spcBef>
                <a:spcPts val="600"/>
              </a:spcBef>
              <a:buNone/>
            </a:pPr>
            <a:r>
              <a:rPr lang="en-US" sz="1400" dirty="0">
                <a:solidFill>
                  <a:schemeClr val="accent3">
                    <a:lumMod val="25000"/>
                  </a:schemeClr>
                </a:solidFill>
              </a:rPr>
              <a:t>Geographic performance differences</a:t>
            </a:r>
          </a:p>
          <a:p>
            <a:pPr>
              <a:lnSpc>
                <a:spcPct val="100000"/>
              </a:lnSpc>
              <a:spcBef>
                <a:spcPts val="1400"/>
              </a:spcBef>
            </a:pPr>
            <a:r>
              <a:rPr lang="en-US" sz="1400" b="1" dirty="0">
                <a:solidFill>
                  <a:schemeClr val="accent3">
                    <a:lumMod val="25000"/>
                  </a:schemeClr>
                </a:solidFill>
              </a:rPr>
              <a:t>GitHub URL</a:t>
            </a:r>
          </a:p>
          <a:p>
            <a:pPr marL="0" indent="0">
              <a:lnSpc>
                <a:spcPct val="100000"/>
              </a:lnSpc>
              <a:spcBef>
                <a:spcPts val="1400"/>
              </a:spcBef>
              <a:buNone/>
            </a:pPr>
            <a:r>
              <a:rPr lang="en-US" sz="1400" dirty="0"/>
              <a:t>https://github.com/rachel-dx/assignments/blob/main/spacex-dash-app.py</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文字方塊 5">
            <a:extLst>
              <a:ext uri="{FF2B5EF4-FFF2-40B4-BE49-F238E27FC236}">
                <a16:creationId xmlns:a16="http://schemas.microsoft.com/office/drawing/2014/main" id="{6126794E-C49B-41C5-96E5-B64CD5D3E729}"/>
              </a:ext>
            </a:extLst>
          </p:cNvPr>
          <p:cNvSpPr txBox="1"/>
          <p:nvPr/>
        </p:nvSpPr>
        <p:spPr>
          <a:xfrm>
            <a:off x="770010" y="946211"/>
            <a:ext cx="10515600" cy="369332"/>
          </a:xfrm>
          <a:prstGeom prst="rect">
            <a:avLst/>
          </a:prstGeom>
          <a:noFill/>
        </p:spPr>
        <p:txBody>
          <a:bodyPr wrap="square">
            <a:spAutoFit/>
          </a:bodyPr>
          <a:lstStyle/>
          <a:p>
            <a:pPr>
              <a:lnSpc>
                <a:spcPct val="100000"/>
              </a:lnSpc>
              <a:spcBef>
                <a:spcPts val="1400"/>
              </a:spcBef>
            </a:pPr>
            <a:r>
              <a:rPr lang="en-US" altLang="zh-TW" sz="1800" b="1" dirty="0">
                <a:solidFill>
                  <a:schemeClr val="accent3">
                    <a:lumMod val="25000"/>
                  </a:schemeClr>
                </a:solidFill>
                <a:latin typeface="Abadi" panose="020B0604020104020204" pitchFamily="34" charset="0"/>
              </a:rPr>
              <a:t>Plots/graphs and interactions have added to the dashboard and why I added those</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28676" y="1333499"/>
            <a:ext cx="5010149" cy="5499999"/>
          </a:xfrm>
          <a:prstGeom prst="rect">
            <a:avLst/>
          </a:prstGeom>
          <a:ln>
            <a:solidFill>
              <a:schemeClr val="tx1">
                <a:lumMod val="50000"/>
                <a:lumOff val="50000"/>
              </a:schemeClr>
            </a:solidFill>
            <a:prstDash val="sysDash"/>
          </a:ln>
        </p:spPr>
        <p:txBody>
          <a:bodyPr>
            <a:normAutofit fontScale="25000" lnSpcReduction="20000"/>
          </a:bodyPr>
          <a:lstStyle/>
          <a:p>
            <a:pPr marL="0" indent="0">
              <a:lnSpc>
                <a:spcPct val="100000"/>
              </a:lnSpc>
              <a:spcBef>
                <a:spcPts val="1400"/>
              </a:spcBef>
              <a:buNone/>
            </a:pPr>
            <a:r>
              <a:rPr lang="en-US" sz="5600" b="1" dirty="0">
                <a:solidFill>
                  <a:schemeClr val="accent3">
                    <a:lumMod val="25000"/>
                  </a:schemeClr>
                </a:solidFill>
                <a:latin typeface="Abadi" panose="020B0604020104020204" pitchFamily="34" charset="0"/>
              </a:rPr>
              <a:t>1. Data Preparation</a:t>
            </a:r>
          </a:p>
          <a:p>
            <a:pPr marL="0" indent="0">
              <a:lnSpc>
                <a:spcPct val="100000"/>
              </a:lnSpc>
              <a:spcBef>
                <a:spcPts val="600"/>
              </a:spcBef>
              <a:buNone/>
            </a:pPr>
            <a:r>
              <a:rPr lang="en-US" sz="5600" dirty="0">
                <a:solidFill>
                  <a:schemeClr val="accent3">
                    <a:lumMod val="25000"/>
                  </a:schemeClr>
                </a:solidFill>
                <a:latin typeface="Abadi" panose="020B0604020104020204" pitchFamily="34" charset="0"/>
              </a:rPr>
              <a:t>Stratified 80/20 train-test split (preserve class distribution)</a:t>
            </a:r>
          </a:p>
          <a:p>
            <a:pPr marL="0" indent="0">
              <a:lnSpc>
                <a:spcPct val="100000"/>
              </a:lnSpc>
              <a:spcBef>
                <a:spcPts val="600"/>
              </a:spcBef>
              <a:buNone/>
            </a:pPr>
            <a:r>
              <a:rPr lang="en-US" sz="5600" dirty="0">
                <a:solidFill>
                  <a:schemeClr val="accent3">
                    <a:lumMod val="25000"/>
                  </a:schemeClr>
                </a:solidFill>
                <a:latin typeface="Abadi" panose="020B0604020104020204" pitchFamily="34" charset="0"/>
              </a:rPr>
              <a:t>Class imbalance handling: SMOTE oversampling</a:t>
            </a:r>
          </a:p>
          <a:p>
            <a:pPr marL="0" indent="0">
              <a:lnSpc>
                <a:spcPct val="100000"/>
              </a:lnSpc>
              <a:spcBef>
                <a:spcPts val="600"/>
              </a:spcBef>
              <a:buNone/>
            </a:pPr>
            <a:r>
              <a:rPr lang="en-US" sz="5600" dirty="0">
                <a:solidFill>
                  <a:schemeClr val="accent3">
                    <a:lumMod val="25000"/>
                  </a:schemeClr>
                </a:solidFill>
                <a:latin typeface="Abadi" panose="020B0604020104020204" pitchFamily="34" charset="0"/>
              </a:rPr>
              <a:t>Feature scaling: </a:t>
            </a:r>
            <a:r>
              <a:rPr lang="en-US" sz="5600" dirty="0" err="1">
                <a:solidFill>
                  <a:schemeClr val="accent3">
                    <a:lumMod val="25000"/>
                  </a:schemeClr>
                </a:solidFill>
                <a:latin typeface="Abadi" panose="020B0604020104020204" pitchFamily="34" charset="0"/>
              </a:rPr>
              <a:t>StandardScaler</a:t>
            </a:r>
            <a:r>
              <a:rPr lang="en-US" sz="5600" dirty="0">
                <a:solidFill>
                  <a:schemeClr val="accent3">
                    <a:lumMod val="25000"/>
                  </a:schemeClr>
                </a:solidFill>
                <a:latin typeface="Abadi" panose="020B0604020104020204" pitchFamily="34" charset="0"/>
              </a:rPr>
              <a:t> for distance-based algorithms</a:t>
            </a:r>
          </a:p>
          <a:p>
            <a:pPr marL="0" indent="0">
              <a:lnSpc>
                <a:spcPct val="100000"/>
              </a:lnSpc>
              <a:spcBef>
                <a:spcPts val="600"/>
              </a:spcBef>
              <a:buNone/>
            </a:pPr>
            <a:r>
              <a:rPr lang="en-US" sz="5600" dirty="0">
                <a:solidFill>
                  <a:schemeClr val="accent3">
                    <a:lumMod val="25000"/>
                  </a:schemeClr>
                </a:solidFill>
                <a:latin typeface="Abadi" panose="020B0604020104020204" pitchFamily="34" charset="0"/>
              </a:rPr>
              <a:t>Categorical encoding: </a:t>
            </a:r>
            <a:r>
              <a:rPr lang="en-US" sz="5600" dirty="0" err="1">
                <a:solidFill>
                  <a:schemeClr val="accent3">
                    <a:lumMod val="25000"/>
                  </a:schemeClr>
                </a:solidFill>
                <a:latin typeface="Abadi" panose="020B0604020104020204" pitchFamily="34" charset="0"/>
              </a:rPr>
              <a:t>OneHotEncoding</a:t>
            </a:r>
            <a:r>
              <a:rPr lang="en-US" sz="5600" dirty="0">
                <a:solidFill>
                  <a:schemeClr val="accent3">
                    <a:lumMod val="25000"/>
                  </a:schemeClr>
                </a:solidFill>
                <a:latin typeface="Abadi" panose="020B0604020104020204" pitchFamily="34" charset="0"/>
              </a:rPr>
              <a:t> for launch sites &amp; orbit types</a:t>
            </a:r>
          </a:p>
          <a:p>
            <a:pPr marL="0" indent="0">
              <a:lnSpc>
                <a:spcPct val="100000"/>
              </a:lnSpc>
              <a:spcBef>
                <a:spcPts val="1400"/>
              </a:spcBef>
              <a:buNone/>
            </a:pPr>
            <a:r>
              <a:rPr lang="en-US" sz="5600" b="1" dirty="0">
                <a:solidFill>
                  <a:schemeClr val="accent3">
                    <a:lumMod val="25000"/>
                  </a:schemeClr>
                </a:solidFill>
                <a:latin typeface="Abadi" panose="020B0604020104020204" pitchFamily="34" charset="0"/>
              </a:rPr>
              <a:t>2. Baseline Model Construction(</a:t>
            </a:r>
            <a:r>
              <a:rPr lang="en-US" altLang="zh-TW" sz="5600" b="1" dirty="0">
                <a:solidFill>
                  <a:schemeClr val="accent3">
                    <a:lumMod val="25000"/>
                  </a:schemeClr>
                </a:solidFill>
                <a:latin typeface="Abadi" panose="020B0604020104020204" pitchFamily="34" charset="0"/>
              </a:rPr>
              <a:t>Primary metric: F1-Score (precision-recall balance)</a:t>
            </a:r>
            <a:endParaRPr lang="en-US" sz="5600" b="1" dirty="0">
              <a:solidFill>
                <a:schemeClr val="accent3">
                  <a:lumMod val="25000"/>
                </a:schemeClr>
              </a:solidFill>
              <a:latin typeface="Abadi" panose="020B0604020104020204" pitchFamily="34" charset="0"/>
            </a:endParaRPr>
          </a:p>
          <a:p>
            <a:pPr marL="0" indent="0">
              <a:lnSpc>
                <a:spcPct val="100000"/>
              </a:lnSpc>
              <a:spcBef>
                <a:spcPts val="600"/>
              </a:spcBef>
              <a:buNone/>
            </a:pPr>
            <a:r>
              <a:rPr lang="en-US" sz="5600" dirty="0">
                <a:solidFill>
                  <a:schemeClr val="accent3">
                    <a:lumMod val="25000"/>
                  </a:schemeClr>
                </a:solidFill>
                <a:latin typeface="Abadi" panose="020B0604020104020204" pitchFamily="34" charset="0"/>
              </a:rPr>
              <a:t>7 algorithms tested with default parameters:</a:t>
            </a:r>
          </a:p>
          <a:p>
            <a:pPr marL="0" indent="0">
              <a:lnSpc>
                <a:spcPct val="100000"/>
              </a:lnSpc>
              <a:spcBef>
                <a:spcPts val="600"/>
              </a:spcBef>
              <a:buNone/>
            </a:pPr>
            <a:r>
              <a:rPr lang="en-US" sz="5600" dirty="0">
                <a:solidFill>
                  <a:schemeClr val="accent3">
                    <a:lumMod val="25000"/>
                  </a:schemeClr>
                </a:solidFill>
                <a:latin typeface="Abadi" panose="020B0604020104020204" pitchFamily="34" charset="0"/>
              </a:rPr>
              <a:t>Logistic Regression, KNN, Decision Tree</a:t>
            </a:r>
          </a:p>
          <a:p>
            <a:pPr marL="0" indent="0">
              <a:lnSpc>
                <a:spcPct val="100000"/>
              </a:lnSpc>
              <a:spcBef>
                <a:spcPts val="600"/>
              </a:spcBef>
              <a:buNone/>
            </a:pPr>
            <a:r>
              <a:rPr lang="en-US" sz="5600" dirty="0">
                <a:solidFill>
                  <a:schemeClr val="accent3">
                    <a:lumMod val="25000"/>
                  </a:schemeClr>
                </a:solidFill>
                <a:latin typeface="Abadi" panose="020B0604020104020204" pitchFamily="34" charset="0"/>
              </a:rPr>
              <a:t>Random Forest, SVM, Gradient Boosting, </a:t>
            </a:r>
            <a:r>
              <a:rPr lang="en-US" sz="5600" dirty="0" err="1">
                <a:solidFill>
                  <a:schemeClr val="accent3">
                    <a:lumMod val="25000"/>
                  </a:schemeClr>
                </a:solidFill>
                <a:latin typeface="Abadi" panose="020B0604020104020204" pitchFamily="34" charset="0"/>
              </a:rPr>
              <a:t>XGBoost</a:t>
            </a:r>
            <a:endParaRPr lang="en-US" sz="56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5600" b="1" dirty="0">
                <a:solidFill>
                  <a:schemeClr val="accent3">
                    <a:lumMod val="25000"/>
                  </a:schemeClr>
                </a:solidFill>
                <a:latin typeface="Abadi" panose="020B0604020104020204" pitchFamily="34" charset="0"/>
              </a:rPr>
              <a:t>3. Evaluation &amp; Improvement Cycle</a:t>
            </a:r>
          </a:p>
          <a:p>
            <a:pPr marL="0" indent="0">
              <a:lnSpc>
                <a:spcPct val="100000"/>
              </a:lnSpc>
              <a:spcBef>
                <a:spcPts val="600"/>
              </a:spcBef>
              <a:buNone/>
            </a:pPr>
            <a:r>
              <a:rPr lang="en-US" sz="5600" dirty="0">
                <a:solidFill>
                  <a:schemeClr val="accent3">
                    <a:lumMod val="25000"/>
                  </a:schemeClr>
                </a:solidFill>
                <a:latin typeface="Abadi" panose="020B0604020104020204" pitchFamily="34" charset="0"/>
              </a:rPr>
              <a:t>Hyperparameter Tuning</a:t>
            </a:r>
          </a:p>
          <a:p>
            <a:pPr marL="0" indent="0">
              <a:lnSpc>
                <a:spcPct val="100000"/>
              </a:lnSpc>
              <a:spcBef>
                <a:spcPts val="600"/>
              </a:spcBef>
              <a:buNone/>
            </a:pPr>
            <a:r>
              <a:rPr lang="en-US" sz="5600" dirty="0">
                <a:solidFill>
                  <a:schemeClr val="accent3">
                    <a:lumMod val="25000"/>
                  </a:schemeClr>
                </a:solidFill>
                <a:latin typeface="Abadi" panose="020B0604020104020204" pitchFamily="34" charset="0"/>
              </a:rPr>
              <a:t>Feature Engineering</a:t>
            </a:r>
          </a:p>
          <a:p>
            <a:pPr marL="0" indent="0">
              <a:lnSpc>
                <a:spcPct val="100000"/>
              </a:lnSpc>
              <a:spcBef>
                <a:spcPts val="600"/>
              </a:spcBef>
              <a:buNone/>
            </a:pPr>
            <a:r>
              <a:rPr lang="en-US" sz="5600" dirty="0">
                <a:solidFill>
                  <a:schemeClr val="accent3">
                    <a:lumMod val="25000"/>
                  </a:schemeClr>
                </a:solidFill>
                <a:latin typeface="Abadi" panose="020B0604020104020204" pitchFamily="34" charset="0"/>
              </a:rPr>
              <a:t>PCA Dimensionality Reduction</a:t>
            </a:r>
          </a:p>
          <a:p>
            <a:pPr marL="0" indent="0">
              <a:lnSpc>
                <a:spcPct val="100000"/>
              </a:lnSpc>
              <a:spcBef>
                <a:spcPts val="600"/>
              </a:spcBef>
              <a:buNone/>
            </a:pPr>
            <a:r>
              <a:rPr lang="en-US" sz="5600" dirty="0">
                <a:solidFill>
                  <a:schemeClr val="accent3">
                    <a:lumMod val="25000"/>
                  </a:schemeClr>
                </a:solidFill>
                <a:latin typeface="Abadi" panose="020B0604020104020204" pitchFamily="34" charset="0"/>
              </a:rPr>
              <a:t>Class Weight Adjustment	Tree-based models</a:t>
            </a:r>
          </a:p>
          <a:p>
            <a:pPr marL="0" indent="0">
              <a:lnSpc>
                <a:spcPct val="100000"/>
              </a:lnSpc>
              <a:spcBef>
                <a:spcPts val="1400"/>
              </a:spcBef>
              <a:buNone/>
            </a:pPr>
            <a:r>
              <a:rPr lang="en-US" altLang="zh-TW" sz="5600" b="1" dirty="0">
                <a:solidFill>
                  <a:schemeClr val="accent3">
                    <a:lumMod val="25000"/>
                  </a:schemeClr>
                </a:solidFill>
                <a:latin typeface="Abadi" panose="020B0604020104020204" pitchFamily="34" charset="0"/>
              </a:rPr>
              <a:t>4. Model Comparison</a:t>
            </a:r>
          </a:p>
          <a:p>
            <a:pPr marL="0" indent="0">
              <a:lnSpc>
                <a:spcPct val="100000"/>
              </a:lnSpc>
              <a:spcBef>
                <a:spcPts val="600"/>
              </a:spcBef>
              <a:buNone/>
            </a:pPr>
            <a:r>
              <a:rPr lang="en-US" altLang="zh-TW" sz="5600" dirty="0">
                <a:solidFill>
                  <a:schemeClr val="accent3">
                    <a:lumMod val="25000"/>
                  </a:schemeClr>
                </a:solidFill>
                <a:latin typeface="Abadi" panose="020B0604020104020204" pitchFamily="34" charset="0"/>
              </a:rPr>
              <a:t>Performance Hierarchy (F1-Score after tuning):</a:t>
            </a:r>
          </a:p>
          <a:p>
            <a:pPr marL="0" indent="0">
              <a:lnSpc>
                <a:spcPct val="100000"/>
              </a:lnSpc>
              <a:spcBef>
                <a:spcPts val="600"/>
              </a:spcBef>
              <a:buNone/>
            </a:pPr>
            <a:r>
              <a:rPr lang="en-US" altLang="zh-TW" sz="5600" dirty="0" err="1">
                <a:solidFill>
                  <a:schemeClr val="accent3">
                    <a:lumMod val="25000"/>
                  </a:schemeClr>
                </a:solidFill>
                <a:latin typeface="Abadi" panose="020B0604020104020204" pitchFamily="34" charset="0"/>
              </a:rPr>
              <a:t>XGBoost</a:t>
            </a:r>
            <a:r>
              <a:rPr lang="en-US" altLang="zh-TW" sz="5600" dirty="0">
                <a:solidFill>
                  <a:schemeClr val="accent3">
                    <a:lumMod val="25000"/>
                  </a:schemeClr>
                </a:solidFill>
                <a:latin typeface="Abadi" panose="020B0604020104020204" pitchFamily="34" charset="0"/>
              </a:rPr>
              <a:t>: 0.92&gt;Random Forest: 0.89&gt;Gradient Boosting: 0.87</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6" name="圖片 5">
            <a:extLst>
              <a:ext uri="{FF2B5EF4-FFF2-40B4-BE49-F238E27FC236}">
                <a16:creationId xmlns:a16="http://schemas.microsoft.com/office/drawing/2014/main" id="{A261A832-E084-47E1-8BD2-22D6E101F8DB}"/>
              </a:ext>
            </a:extLst>
          </p:cNvPr>
          <p:cNvPicPr>
            <a:picLocks noChangeAspect="1"/>
          </p:cNvPicPr>
          <p:nvPr/>
        </p:nvPicPr>
        <p:blipFill>
          <a:blip r:embed="rId4"/>
          <a:stretch>
            <a:fillRect/>
          </a:stretch>
        </p:blipFill>
        <p:spPr>
          <a:xfrm>
            <a:off x="10476225" y="-7375"/>
            <a:ext cx="1715775" cy="6858000"/>
          </a:xfrm>
          <a:prstGeom prst="rect">
            <a:avLst/>
          </a:prstGeom>
        </p:spPr>
      </p:pic>
      <p:sp>
        <p:nvSpPr>
          <p:cNvPr id="8" name="文字方塊 7">
            <a:extLst>
              <a:ext uri="{FF2B5EF4-FFF2-40B4-BE49-F238E27FC236}">
                <a16:creationId xmlns:a16="http://schemas.microsoft.com/office/drawing/2014/main" id="{6D946193-B6A5-4822-8FE6-9DDE651F4CD8}"/>
              </a:ext>
            </a:extLst>
          </p:cNvPr>
          <p:cNvSpPr txBox="1"/>
          <p:nvPr/>
        </p:nvSpPr>
        <p:spPr>
          <a:xfrm>
            <a:off x="9067799" y="16900"/>
            <a:ext cx="1427475" cy="369332"/>
          </a:xfrm>
          <a:prstGeom prst="rect">
            <a:avLst/>
          </a:prstGeom>
          <a:noFill/>
        </p:spPr>
        <p:txBody>
          <a:bodyPr wrap="square">
            <a:spAutoFit/>
          </a:bodyPr>
          <a:lstStyle/>
          <a:p>
            <a:pPr algn="ctr">
              <a:lnSpc>
                <a:spcPct val="100000"/>
              </a:lnSpc>
              <a:spcBef>
                <a:spcPts val="1400"/>
              </a:spcBef>
            </a:pPr>
            <a:r>
              <a:rPr lang="en-US" altLang="zh-TW" b="1" dirty="0">
                <a:solidFill>
                  <a:schemeClr val="accent3">
                    <a:lumMod val="25000"/>
                  </a:schemeClr>
                </a:solidFill>
                <a:latin typeface="Abadi" panose="020B0604020104020204" pitchFamily="34" charset="0"/>
              </a:rPr>
              <a:t>F</a:t>
            </a:r>
            <a:r>
              <a:rPr lang="en-US" altLang="zh-TW" sz="1800" b="1" dirty="0">
                <a:solidFill>
                  <a:schemeClr val="accent3">
                    <a:lumMod val="25000"/>
                  </a:schemeClr>
                </a:solidFill>
                <a:latin typeface="Abadi" panose="020B0604020104020204" pitchFamily="34" charset="0"/>
              </a:rPr>
              <a:t>lowchart</a:t>
            </a:r>
          </a:p>
        </p:txBody>
      </p:sp>
      <p:sp>
        <p:nvSpPr>
          <p:cNvPr id="25" name="文字方塊 24">
            <a:extLst>
              <a:ext uri="{FF2B5EF4-FFF2-40B4-BE49-F238E27FC236}">
                <a16:creationId xmlns:a16="http://schemas.microsoft.com/office/drawing/2014/main" id="{EF1E667F-F0E4-4E8A-8A69-3999E1F07FBB}"/>
              </a:ext>
            </a:extLst>
          </p:cNvPr>
          <p:cNvSpPr txBox="1"/>
          <p:nvPr/>
        </p:nvSpPr>
        <p:spPr>
          <a:xfrm>
            <a:off x="781050" y="959659"/>
            <a:ext cx="8912611" cy="338554"/>
          </a:xfrm>
          <a:prstGeom prst="rect">
            <a:avLst/>
          </a:prstGeom>
          <a:noFill/>
        </p:spPr>
        <p:txBody>
          <a:bodyPr wrap="square">
            <a:spAutoFit/>
          </a:bodyPr>
          <a:lstStyle/>
          <a:p>
            <a:pPr>
              <a:lnSpc>
                <a:spcPct val="100000"/>
              </a:lnSpc>
              <a:spcBef>
                <a:spcPts val="1400"/>
              </a:spcBef>
            </a:pPr>
            <a:r>
              <a:rPr lang="en-US" altLang="zh-TW" sz="1600" b="1" dirty="0">
                <a:solidFill>
                  <a:schemeClr val="accent3">
                    <a:lumMod val="25000"/>
                  </a:schemeClr>
                </a:solidFill>
                <a:latin typeface="Abadi" panose="020B0604020104020204" pitchFamily="34" charset="0"/>
              </a:rPr>
              <a:t>Key phrases on how to built, evaluated, improved, and found the best performing classification model</a:t>
            </a:r>
          </a:p>
        </p:txBody>
      </p:sp>
      <p:sp>
        <p:nvSpPr>
          <p:cNvPr id="27" name="文字方塊 26">
            <a:extLst>
              <a:ext uri="{FF2B5EF4-FFF2-40B4-BE49-F238E27FC236}">
                <a16:creationId xmlns:a16="http://schemas.microsoft.com/office/drawing/2014/main" id="{13EEBABE-B42B-43F8-AAB1-8591926DF7B6}"/>
              </a:ext>
            </a:extLst>
          </p:cNvPr>
          <p:cNvSpPr txBox="1"/>
          <p:nvPr/>
        </p:nvSpPr>
        <p:spPr>
          <a:xfrm>
            <a:off x="5946821" y="1319168"/>
            <a:ext cx="4464000" cy="5508000"/>
          </a:xfrm>
          <a:prstGeom prst="rect">
            <a:avLst/>
          </a:prstGeom>
          <a:noFill/>
          <a:ln>
            <a:solidFill>
              <a:schemeClr val="tx1">
                <a:lumMod val="50000"/>
                <a:lumOff val="50000"/>
              </a:schemeClr>
            </a:solidFill>
            <a:prstDash val="sysDash"/>
          </a:ln>
        </p:spPr>
        <p:txBody>
          <a:bodyPr wrap="square">
            <a:spAutoFit/>
          </a:bodyPr>
          <a:lstStyle/>
          <a:p>
            <a:pPr marL="0" indent="0">
              <a:lnSpc>
                <a:spcPct val="100000"/>
              </a:lnSpc>
              <a:spcBef>
                <a:spcPts val="1400"/>
              </a:spcBef>
              <a:buNone/>
            </a:pPr>
            <a:r>
              <a:rPr lang="en-US" altLang="zh-TW" sz="1400" b="1" dirty="0">
                <a:solidFill>
                  <a:schemeClr val="accent3">
                    <a:lumMod val="25000"/>
                  </a:schemeClr>
                </a:solidFill>
                <a:latin typeface="Abadi" panose="020B0604020104020204" pitchFamily="34" charset="0"/>
              </a:rPr>
              <a:t>5. Ensemble Enhancement</a:t>
            </a:r>
          </a:p>
          <a:p>
            <a:pPr marL="0" indent="0">
              <a:lnSpc>
                <a:spcPct val="100000"/>
              </a:lnSpc>
              <a:spcBef>
                <a:spcPts val="600"/>
              </a:spcBef>
              <a:buNone/>
            </a:pPr>
            <a:r>
              <a:rPr lang="en-US" altLang="zh-TW" sz="1400" dirty="0">
                <a:solidFill>
                  <a:schemeClr val="accent3">
                    <a:lumMod val="25000"/>
                  </a:schemeClr>
                </a:solidFill>
                <a:latin typeface="Abadi" panose="020B0604020104020204" pitchFamily="34" charset="0"/>
              </a:rPr>
              <a:t>Voting Classifier: </a:t>
            </a:r>
            <a:r>
              <a:rPr lang="en-US" altLang="zh-TW" sz="1400" dirty="0" err="1">
                <a:solidFill>
                  <a:schemeClr val="accent3">
                    <a:lumMod val="25000"/>
                  </a:schemeClr>
                </a:solidFill>
                <a:latin typeface="Abadi" panose="020B0604020104020204" pitchFamily="34" charset="0"/>
              </a:rPr>
              <a:t>XGBoost</a:t>
            </a:r>
            <a:r>
              <a:rPr lang="en-US" altLang="zh-TW" sz="1400" dirty="0">
                <a:solidFill>
                  <a:schemeClr val="accent3">
                    <a:lumMod val="25000"/>
                  </a:schemeClr>
                </a:solidFill>
                <a:latin typeface="Abadi" panose="020B0604020104020204" pitchFamily="34" charset="0"/>
              </a:rPr>
              <a:t> + RF + GB → Marginal gain</a:t>
            </a:r>
          </a:p>
          <a:p>
            <a:pPr marL="0" indent="0">
              <a:lnSpc>
                <a:spcPct val="100000"/>
              </a:lnSpc>
              <a:spcBef>
                <a:spcPts val="600"/>
              </a:spcBef>
              <a:buNone/>
            </a:pPr>
            <a:r>
              <a:rPr lang="en-US" altLang="zh-TW" sz="1400" dirty="0">
                <a:solidFill>
                  <a:schemeClr val="accent3">
                    <a:lumMod val="25000"/>
                  </a:schemeClr>
                </a:solidFill>
                <a:latin typeface="Abadi" panose="020B0604020104020204" pitchFamily="34" charset="0"/>
              </a:rPr>
              <a:t>Stacking </a:t>
            </a:r>
            <a:r>
              <a:rPr lang="en-US" altLang="zh-TW" sz="1400" dirty="0" err="1">
                <a:solidFill>
                  <a:schemeClr val="accent3">
                    <a:lumMod val="25000"/>
                  </a:schemeClr>
                </a:solidFill>
                <a:latin typeface="Abadi" panose="020B0604020104020204" pitchFamily="34" charset="0"/>
              </a:rPr>
              <a:t>Ensemble:Base</a:t>
            </a:r>
            <a:r>
              <a:rPr lang="en-US" altLang="zh-TW" sz="1400" dirty="0">
                <a:solidFill>
                  <a:schemeClr val="accent3">
                    <a:lumMod val="25000"/>
                  </a:schemeClr>
                </a:solidFill>
                <a:latin typeface="Abadi" panose="020B0604020104020204" pitchFamily="34" charset="0"/>
              </a:rPr>
              <a:t> Layer: Optimized RF, GB, SVM</a:t>
            </a:r>
          </a:p>
          <a:p>
            <a:pPr marL="0" indent="0">
              <a:lnSpc>
                <a:spcPct val="100000"/>
              </a:lnSpc>
              <a:spcBef>
                <a:spcPts val="600"/>
              </a:spcBef>
              <a:buNone/>
            </a:pPr>
            <a:r>
              <a:rPr lang="en-US" altLang="zh-TW" sz="1400" dirty="0">
                <a:solidFill>
                  <a:schemeClr val="accent3">
                    <a:lumMod val="25000"/>
                  </a:schemeClr>
                </a:solidFill>
                <a:latin typeface="Abadi" panose="020B0604020104020204" pitchFamily="34" charset="0"/>
              </a:rPr>
              <a:t>Meta-Learner: Tuned </a:t>
            </a:r>
            <a:r>
              <a:rPr lang="en-US" altLang="zh-TW" sz="1400" dirty="0" err="1">
                <a:solidFill>
                  <a:schemeClr val="accent3">
                    <a:lumMod val="25000"/>
                  </a:schemeClr>
                </a:solidFill>
                <a:latin typeface="Abadi" panose="020B0604020104020204" pitchFamily="34" charset="0"/>
              </a:rPr>
              <a:t>XGBoost</a:t>
            </a:r>
            <a:endParaRPr lang="en-US" altLang="zh-TW" sz="1400" dirty="0">
              <a:solidFill>
                <a:schemeClr val="accent3">
                  <a:lumMod val="25000"/>
                </a:schemeClr>
              </a:solidFill>
              <a:latin typeface="Abadi" panose="020B0604020104020204" pitchFamily="34" charset="0"/>
            </a:endParaRPr>
          </a:p>
          <a:p>
            <a:pPr marL="0" indent="0">
              <a:lnSpc>
                <a:spcPct val="100000"/>
              </a:lnSpc>
              <a:spcBef>
                <a:spcPts val="600"/>
              </a:spcBef>
              <a:buNone/>
            </a:pPr>
            <a:r>
              <a:rPr lang="en-US" altLang="zh-TW" sz="1400" dirty="0">
                <a:solidFill>
                  <a:schemeClr val="accent3">
                    <a:lumMod val="25000"/>
                  </a:schemeClr>
                </a:solidFill>
                <a:latin typeface="Abadi" panose="020B0604020104020204" pitchFamily="34" charset="0"/>
              </a:rPr>
              <a:t>Result: 0.94 F1 (+2% over single </a:t>
            </a:r>
            <a:r>
              <a:rPr lang="en-US" altLang="zh-TW" sz="1400" dirty="0" err="1">
                <a:solidFill>
                  <a:schemeClr val="accent3">
                    <a:lumMod val="25000"/>
                  </a:schemeClr>
                </a:solidFill>
                <a:latin typeface="Abadi" panose="020B0604020104020204" pitchFamily="34" charset="0"/>
              </a:rPr>
              <a:t>XGBoost</a:t>
            </a:r>
            <a:r>
              <a:rPr lang="en-US" altLang="zh-TW" sz="14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altLang="zh-TW" sz="1400" b="1" dirty="0">
                <a:solidFill>
                  <a:schemeClr val="accent3">
                    <a:lumMod val="25000"/>
                  </a:schemeClr>
                </a:solidFill>
                <a:latin typeface="Abadi" panose="020B0604020104020204" pitchFamily="34" charset="0"/>
              </a:rPr>
              <a:t>6. Best Performing Model</a:t>
            </a:r>
          </a:p>
          <a:p>
            <a:pPr marL="0" indent="0">
              <a:lnSpc>
                <a:spcPct val="100000"/>
              </a:lnSpc>
              <a:spcBef>
                <a:spcPts val="600"/>
              </a:spcBef>
              <a:buNone/>
            </a:pPr>
            <a:r>
              <a:rPr lang="en-US" altLang="zh-TW" sz="1400" dirty="0">
                <a:solidFill>
                  <a:schemeClr val="accent3">
                    <a:lumMod val="25000"/>
                  </a:schemeClr>
                </a:solidFill>
                <a:latin typeface="Abadi" panose="020B0604020104020204" pitchFamily="34" charset="0"/>
              </a:rPr>
              <a:t>Stacked Ensemble Metrics:F1-Score,Accuracy,Precision,Recall,ROC-AUC</a:t>
            </a:r>
          </a:p>
          <a:p>
            <a:pPr marL="0" indent="0">
              <a:lnSpc>
                <a:spcPct val="100000"/>
              </a:lnSpc>
              <a:spcBef>
                <a:spcPts val="600"/>
              </a:spcBef>
              <a:buNone/>
            </a:pPr>
            <a:r>
              <a:rPr lang="en-US" altLang="zh-TW" sz="1400" dirty="0">
                <a:solidFill>
                  <a:schemeClr val="accent3">
                    <a:lumMod val="25000"/>
                  </a:schemeClr>
                </a:solidFill>
                <a:latin typeface="Abadi" panose="020B0604020104020204" pitchFamily="34" charset="0"/>
              </a:rPr>
              <a:t>Top 5 Predictive Features:</a:t>
            </a:r>
          </a:p>
          <a:p>
            <a:pPr marL="0" indent="0">
              <a:lnSpc>
                <a:spcPct val="100000"/>
              </a:lnSpc>
              <a:spcBef>
                <a:spcPts val="600"/>
              </a:spcBef>
              <a:buNone/>
            </a:pPr>
            <a:r>
              <a:rPr lang="en-US" altLang="zh-TW" sz="1400" dirty="0">
                <a:solidFill>
                  <a:schemeClr val="accent3">
                    <a:lumMod val="25000"/>
                  </a:schemeClr>
                </a:solidFill>
                <a:latin typeface="Abadi" panose="020B0604020104020204" pitchFamily="34" charset="0"/>
              </a:rPr>
              <a:t>Payload </a:t>
            </a:r>
            <a:r>
              <a:rPr lang="en-US" altLang="zh-TW" sz="1400" dirty="0" err="1">
                <a:solidFill>
                  <a:schemeClr val="accent3">
                    <a:lumMod val="25000"/>
                  </a:schemeClr>
                </a:solidFill>
                <a:latin typeface="Abadi" panose="020B0604020104020204" pitchFamily="34" charset="0"/>
              </a:rPr>
              <a:t>mass,Orbit</a:t>
            </a:r>
            <a:r>
              <a:rPr lang="en-US" altLang="zh-TW" sz="1400" dirty="0">
                <a:solidFill>
                  <a:schemeClr val="accent3">
                    <a:lumMod val="25000"/>
                  </a:schemeClr>
                </a:solidFill>
                <a:latin typeface="Abadi" panose="020B0604020104020204" pitchFamily="34" charset="0"/>
              </a:rPr>
              <a:t> type (GTO &gt; LEO),Launch site </a:t>
            </a:r>
            <a:r>
              <a:rPr lang="en-US" altLang="zh-TW" sz="1400" dirty="0" err="1">
                <a:solidFill>
                  <a:schemeClr val="accent3">
                    <a:lumMod val="25000"/>
                  </a:schemeClr>
                </a:solidFill>
                <a:latin typeface="Abadi" panose="020B0604020104020204" pitchFamily="34" charset="0"/>
              </a:rPr>
              <a:t>longitude,Flight</a:t>
            </a:r>
            <a:r>
              <a:rPr lang="en-US" altLang="zh-TW" sz="1400" dirty="0">
                <a:solidFill>
                  <a:schemeClr val="accent3">
                    <a:lumMod val="25000"/>
                  </a:schemeClr>
                </a:solidFill>
                <a:latin typeface="Abadi" panose="020B0604020104020204" pitchFamily="34" charset="0"/>
              </a:rPr>
              <a:t> </a:t>
            </a:r>
            <a:r>
              <a:rPr lang="en-US" altLang="zh-TW" sz="1400" dirty="0" err="1">
                <a:solidFill>
                  <a:schemeClr val="accent3">
                    <a:lumMod val="25000"/>
                  </a:schemeClr>
                </a:solidFill>
                <a:latin typeface="Abadi" panose="020B0604020104020204" pitchFamily="34" charset="0"/>
              </a:rPr>
              <a:t>number,Engine</a:t>
            </a:r>
            <a:r>
              <a:rPr lang="en-US" altLang="zh-TW" sz="1400" dirty="0">
                <a:solidFill>
                  <a:schemeClr val="accent3">
                    <a:lumMod val="25000"/>
                  </a:schemeClr>
                </a:solidFill>
                <a:latin typeface="Abadi" panose="020B0604020104020204" pitchFamily="34" charset="0"/>
              </a:rPr>
              <a:t> type</a:t>
            </a:r>
          </a:p>
          <a:p>
            <a:pPr>
              <a:lnSpc>
                <a:spcPct val="100000"/>
              </a:lnSpc>
              <a:spcBef>
                <a:spcPts val="1400"/>
              </a:spcBef>
            </a:pPr>
            <a:r>
              <a:rPr lang="en-US" altLang="zh-TW" sz="1400" b="1" dirty="0">
                <a:solidFill>
                  <a:schemeClr val="accent3">
                    <a:lumMod val="25000"/>
                  </a:schemeClr>
                </a:solidFill>
                <a:latin typeface="Abadi" panose="020B0604020104020204" pitchFamily="34" charset="0"/>
              </a:rPr>
              <a:t>GitHub URL</a:t>
            </a:r>
          </a:p>
          <a:p>
            <a:pPr marL="0" indent="0">
              <a:lnSpc>
                <a:spcPct val="100000"/>
              </a:lnSpc>
              <a:spcBef>
                <a:spcPts val="1400"/>
              </a:spcBef>
              <a:buNone/>
            </a:pPr>
            <a:r>
              <a:rPr lang="en-US" altLang="zh-TW" sz="1400" dirty="0"/>
              <a:t>https://github.com/rachel-dx/assignments/blob/main/SpaceX_Machine%20Learning%20Prediction_Part_5.ipynb</a:t>
            </a:r>
          </a:p>
          <a:p>
            <a:pPr marL="0" indent="0">
              <a:lnSpc>
                <a:spcPct val="100000"/>
              </a:lnSpc>
              <a:spcBef>
                <a:spcPts val="1400"/>
              </a:spcBef>
              <a:buNone/>
            </a:pPr>
            <a:endParaRPr lang="en-US" altLang="zh-TW" sz="1400" dirty="0"/>
          </a:p>
          <a:p>
            <a:pPr marL="0" indent="0">
              <a:lnSpc>
                <a:spcPct val="100000"/>
              </a:lnSpc>
              <a:spcBef>
                <a:spcPts val="1400"/>
              </a:spcBef>
              <a:buNone/>
            </a:pPr>
            <a:endParaRPr lang="en-US" altLang="zh-TW" sz="1400" dirty="0"/>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419226"/>
            <a:ext cx="10515535" cy="5114924"/>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marL="0" indent="0">
              <a:lnSpc>
                <a:spcPct val="100000"/>
              </a:lnSpc>
              <a:spcBef>
                <a:spcPts val="1400"/>
              </a:spcBef>
              <a:buNone/>
            </a:pPr>
            <a:r>
              <a:rPr lang="en-US" altLang="zh-TW" sz="2400" dirty="0">
                <a:solidFill>
                  <a:schemeClr val="tx1">
                    <a:lumMod val="95000"/>
                    <a:lumOff val="5000"/>
                  </a:schemeClr>
                </a:solidFill>
                <a:latin typeface="inherit"/>
              </a:rPr>
              <a:t>P</a:t>
            </a:r>
            <a:r>
              <a:rPr lang="en-US" altLang="zh-TW" sz="2400" b="0" i="0" dirty="0">
                <a:solidFill>
                  <a:schemeClr val="tx1">
                    <a:lumMod val="95000"/>
                    <a:lumOff val="5000"/>
                  </a:schemeClr>
                </a:solidFill>
                <a:effectLst/>
                <a:latin typeface="inherit"/>
              </a:rPr>
              <a:t>rovided insights into the success rates of different launch sites and the impact of payload mass on landing success.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marL="0" indent="0">
              <a:lnSpc>
                <a:spcPct val="100000"/>
              </a:lnSpc>
              <a:spcBef>
                <a:spcPts val="1400"/>
              </a:spcBef>
              <a:buNone/>
            </a:pPr>
            <a:r>
              <a:rPr lang="en-US" altLang="zh-TW" sz="2400" dirty="0">
                <a:solidFill>
                  <a:schemeClr val="tx1">
                    <a:lumMod val="95000"/>
                    <a:lumOff val="5000"/>
                  </a:schemeClr>
                </a:solidFill>
                <a:latin typeface="inherit"/>
              </a:rPr>
              <a:t>A</a:t>
            </a:r>
            <a:r>
              <a:rPr lang="en-US" altLang="zh-TW" sz="2400" b="0" i="0" dirty="0">
                <a:solidFill>
                  <a:schemeClr val="tx1">
                    <a:lumMod val="95000"/>
                    <a:lumOff val="5000"/>
                  </a:schemeClr>
                </a:solidFill>
                <a:effectLst/>
                <a:latin typeface="inherit"/>
              </a:rPr>
              <a:t>llows users to explore the data dynamically, making it easier to understand the factors influencing landing success.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endParaRPr lang="en-US" altLang="zh-TW" sz="1400" b="0" i="0" dirty="0">
              <a:solidFill>
                <a:schemeClr val="tx1">
                  <a:lumMod val="95000"/>
                  <a:lumOff val="5000"/>
                </a:schemeClr>
              </a:solidFill>
              <a:effectLst/>
              <a:latin typeface="inherit"/>
            </a:endParaRPr>
          </a:p>
          <a:p>
            <a:pPr marL="0" indent="0" fontAlgn="base">
              <a:lnSpc>
                <a:spcPct val="100000"/>
              </a:lnSpc>
              <a:spcBef>
                <a:spcPts val="1400"/>
              </a:spcBef>
              <a:buNone/>
            </a:pPr>
            <a:r>
              <a:rPr lang="en-US" altLang="zh-TW" sz="2400" dirty="0">
                <a:solidFill>
                  <a:schemeClr val="tx1">
                    <a:lumMod val="95000"/>
                    <a:lumOff val="5000"/>
                  </a:schemeClr>
                </a:solidFill>
                <a:latin typeface="inherit"/>
              </a:rPr>
              <a:t>Showed that the SVM model with a linear kernel performed the best, achieving the highest accuracy and F1-score. This model can be used to predict the success of future Falcon 9 first-stage landings based on historical data.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2" name="Rectangle 1">
            <a:extLst>
              <a:ext uri="{FF2B5EF4-FFF2-40B4-BE49-F238E27FC236}">
                <a16:creationId xmlns:a16="http://schemas.microsoft.com/office/drawing/2014/main" id="{7670CC72-2A8E-406A-996E-10DC06CC80DF}"/>
              </a:ext>
            </a:extLst>
          </p:cNvPr>
          <p:cNvSpPr>
            <a:spLocks noChangeArrowheads="1"/>
          </p:cNvSpPr>
          <p:nvPr/>
        </p:nvSpPr>
        <p:spPr bwMode="auto">
          <a:xfrm>
            <a:off x="0" y="-87829352"/>
            <a:ext cx="65" cy="17611590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87069168" rIns="0" bIns="8706916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圖片 5">
            <a:extLst>
              <a:ext uri="{FF2B5EF4-FFF2-40B4-BE49-F238E27FC236}">
                <a16:creationId xmlns:a16="http://schemas.microsoft.com/office/drawing/2014/main" id="{ED6457C7-AA69-4187-96F5-A2A66F058C9B}"/>
              </a:ext>
            </a:extLst>
          </p:cNvPr>
          <p:cNvPicPr>
            <a:picLocks noChangeAspect="1"/>
          </p:cNvPicPr>
          <p:nvPr/>
        </p:nvPicPr>
        <p:blipFill>
          <a:blip r:embed="rId3"/>
          <a:stretch>
            <a:fillRect/>
          </a:stretch>
        </p:blipFill>
        <p:spPr>
          <a:xfrm>
            <a:off x="0" y="1295400"/>
            <a:ext cx="12192000" cy="2476500"/>
          </a:xfrm>
          <a:prstGeom prst="rect">
            <a:avLst/>
          </a:prstGeom>
        </p:spPr>
      </p:pic>
      <p:sp>
        <p:nvSpPr>
          <p:cNvPr id="9" name="文字方塊 8">
            <a:extLst>
              <a:ext uri="{FF2B5EF4-FFF2-40B4-BE49-F238E27FC236}">
                <a16:creationId xmlns:a16="http://schemas.microsoft.com/office/drawing/2014/main" id="{B1DCAEC4-F2C9-44D2-BFE4-6612518C645B}"/>
              </a:ext>
            </a:extLst>
          </p:cNvPr>
          <p:cNvSpPr txBox="1"/>
          <p:nvPr/>
        </p:nvSpPr>
        <p:spPr>
          <a:xfrm>
            <a:off x="682772" y="3800475"/>
            <a:ext cx="10775200" cy="2616101"/>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800" b="1" i="0" u="none" strike="noStrike" cap="none" normalizeH="0" baseline="0" dirty="0">
                <a:ln>
                  <a:noFill/>
                </a:ln>
                <a:solidFill>
                  <a:schemeClr val="tx1"/>
                </a:solidFill>
                <a:effectLst/>
                <a:latin typeface="Arial" panose="020B0604020202020204" pitchFamily="34" charset="0"/>
                <a:ea typeface="-apple-system"/>
              </a:rPr>
              <a:t>Explanation of the Scatter Plot</a:t>
            </a:r>
            <a:endParaRPr kumimoji="0" lang="en-US" altLang="zh-TW" sz="1800" b="1"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1"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X-axis (Flight Number)</a:t>
            </a:r>
            <a:r>
              <a:rPr kumimoji="0" lang="zh-TW" altLang="zh-TW" sz="1400" b="0" i="0" u="none" strike="noStrike" cap="none" normalizeH="0" baseline="0" dirty="0">
                <a:ln>
                  <a:noFill/>
                </a:ln>
                <a:solidFill>
                  <a:schemeClr val="tx1"/>
                </a:solidFill>
                <a:effectLst/>
                <a:latin typeface="Arial" panose="020B0604020202020204" pitchFamily="34" charset="0"/>
                <a:ea typeface="inherit"/>
              </a:rPr>
              <a:t>: Represents the sequence number of each flight.</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Y-axis (Launch Site)</a:t>
            </a:r>
            <a:r>
              <a:rPr kumimoji="0" lang="zh-TW" altLang="zh-TW" sz="1400" b="0" i="0" u="none" strike="noStrike" cap="none" normalizeH="0" baseline="0" dirty="0">
                <a:ln>
                  <a:noFill/>
                </a:ln>
                <a:solidFill>
                  <a:schemeClr val="tx1"/>
                </a:solidFill>
                <a:effectLst/>
                <a:latin typeface="Arial" panose="020B0604020202020204" pitchFamily="34" charset="0"/>
                <a:ea typeface="inherit"/>
              </a:rPr>
              <a:t>: Represents the launch site for each flight, categorized by its name.</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Color Coding (Hue)</a:t>
            </a:r>
            <a:r>
              <a:rPr kumimoji="0" lang="zh-TW" altLang="zh-TW" sz="1400" b="0" i="0" u="none" strike="noStrike" cap="none" normalizeH="0" baseline="0" dirty="0">
                <a:ln>
                  <a:noFill/>
                </a:ln>
                <a:solidFill>
                  <a:schemeClr val="tx1"/>
                </a:solidFill>
                <a:effectLst/>
                <a:latin typeface="Arial" panose="020B0604020202020204" pitchFamily="34" charset="0"/>
                <a:ea typeface="inherit"/>
              </a:rPr>
              <a:t>: Indicates the class of each launch, where different colors represent successful (1) or unsuccessful (0) launches.</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Aspect Ratio</a:t>
            </a:r>
            <a:r>
              <a:rPr kumimoji="0" lang="zh-TW" altLang="zh-TW" sz="1400" b="0" i="0" u="none" strike="noStrike" cap="none" normalizeH="0" baseline="0" dirty="0">
                <a:ln>
                  <a:noFill/>
                </a:ln>
                <a:solidFill>
                  <a:schemeClr val="tx1"/>
                </a:solidFill>
                <a:effectLst/>
                <a:latin typeface="Arial" panose="020B0604020202020204" pitchFamily="34" charset="0"/>
                <a:ea typeface="inherit"/>
              </a:rPr>
              <a:t>: </a:t>
            </a:r>
            <a:r>
              <a:rPr kumimoji="0" lang="zh-TW" altLang="zh-TW" sz="1400" b="0" i="0" u="none" strike="noStrike" cap="none" normalizeH="0" baseline="0" dirty="0">
                <a:ln>
                  <a:noFill/>
                </a:ln>
                <a:solidFill>
                  <a:schemeClr val="tx1"/>
                </a:solidFill>
                <a:effectLst/>
                <a:latin typeface="Arial Unicode MS"/>
                <a:ea typeface="inherit"/>
              </a:rPr>
              <a:t>aspect=5</a:t>
            </a:r>
            <a:r>
              <a:rPr kumimoji="0" lang="zh-TW" altLang="zh-TW" sz="1400" b="0" i="0" u="none" strike="noStrike" cap="none" normalizeH="0" baseline="0" dirty="0">
                <a:ln>
                  <a:noFill/>
                </a:ln>
                <a:solidFill>
                  <a:schemeClr val="tx1"/>
                </a:solidFill>
                <a:effectLst/>
                <a:ea typeface="inherit"/>
              </a:rPr>
              <a:t> stretches the plot vertically, making it easier to distinguish between different launch sites</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ts val="600"/>
              </a:spcBef>
              <a:spcAft>
                <a:spcPct val="0"/>
              </a:spcAft>
              <a:buClrTx/>
              <a:buSzTx/>
              <a:tabLst/>
            </a:pP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None/>
              <a:tabLst/>
            </a:pPr>
            <a:r>
              <a:rPr kumimoji="0" lang="zh-TW" altLang="zh-TW" sz="1400" b="0" i="0" u="none" strike="noStrike" cap="none" normalizeH="0" baseline="0" dirty="0">
                <a:ln>
                  <a:noFill/>
                </a:ln>
                <a:solidFill>
                  <a:schemeClr val="tx1"/>
                </a:solidFill>
                <a:effectLst/>
                <a:latin typeface="Arial" panose="020B0604020202020204" pitchFamily="34" charset="0"/>
                <a:ea typeface="-apple-system"/>
              </a:rPr>
              <a:t>This scatter plot is useful for identifying any correlations between flight number and launch success across various sites. It also helps in visualizing the distribution of successful and unsuccessful launches across different sites.</a:t>
            </a:r>
            <a:endParaRPr kumimoji="0" lang="zh-TW" altLang="zh-TW" sz="1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圖片 5">
            <a:extLst>
              <a:ext uri="{FF2B5EF4-FFF2-40B4-BE49-F238E27FC236}">
                <a16:creationId xmlns:a16="http://schemas.microsoft.com/office/drawing/2014/main" id="{12356429-62A7-4C6D-9CA7-A2DEA6F5E43D}"/>
              </a:ext>
            </a:extLst>
          </p:cNvPr>
          <p:cNvPicPr>
            <a:picLocks noChangeAspect="1"/>
          </p:cNvPicPr>
          <p:nvPr/>
        </p:nvPicPr>
        <p:blipFill rotWithShape="1">
          <a:blip r:embed="rId3"/>
          <a:srcRect t="41943"/>
          <a:stretch/>
        </p:blipFill>
        <p:spPr>
          <a:xfrm>
            <a:off x="0" y="1295400"/>
            <a:ext cx="12192000" cy="2333473"/>
          </a:xfrm>
          <a:prstGeom prst="rect">
            <a:avLst/>
          </a:prstGeom>
        </p:spPr>
      </p:pic>
      <p:sp>
        <p:nvSpPr>
          <p:cNvPr id="7" name="Rectangle 1">
            <a:extLst>
              <a:ext uri="{FF2B5EF4-FFF2-40B4-BE49-F238E27FC236}">
                <a16:creationId xmlns:a16="http://schemas.microsoft.com/office/drawing/2014/main" id="{4A192164-3BBC-4B23-9880-9EAFE58AF672}"/>
              </a:ext>
            </a:extLst>
          </p:cNvPr>
          <p:cNvSpPr>
            <a:spLocks noChangeArrowheads="1"/>
          </p:cNvSpPr>
          <p:nvPr/>
        </p:nvSpPr>
        <p:spPr bwMode="auto">
          <a:xfrm>
            <a:off x="0" y="90100"/>
            <a:ext cx="5134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25392" tIns="0" rIns="25392"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
        <p:nvSpPr>
          <p:cNvPr id="9" name="文字方塊 8">
            <a:extLst>
              <a:ext uri="{FF2B5EF4-FFF2-40B4-BE49-F238E27FC236}">
                <a16:creationId xmlns:a16="http://schemas.microsoft.com/office/drawing/2014/main" id="{107B3346-8DF3-4446-A153-770D33B3AF87}"/>
              </a:ext>
            </a:extLst>
          </p:cNvPr>
          <p:cNvSpPr txBox="1"/>
          <p:nvPr/>
        </p:nvSpPr>
        <p:spPr>
          <a:xfrm>
            <a:off x="857250" y="3684174"/>
            <a:ext cx="10428361" cy="2354491"/>
          </a:xfrm>
          <a:prstGeom prst="rect">
            <a:avLst/>
          </a:prstGeom>
          <a:noFill/>
        </p:spPr>
        <p:txBody>
          <a:bodyPr wrap="square">
            <a:spAutoFit/>
          </a:bodyPr>
          <a:lstStyle/>
          <a:p>
            <a:pPr marL="0" marR="0" lvl="0" indent="0" algn="l" defTabSz="914400" rtl="0" eaLnBrk="0" fontAlgn="base" latinLnBrk="0" hangingPunct="0">
              <a:lnSpc>
                <a:spcPct val="100000"/>
              </a:lnSpc>
              <a:spcBef>
                <a:spcPts val="600"/>
              </a:spcBef>
              <a:spcAft>
                <a:spcPct val="0"/>
              </a:spcAft>
              <a:buClrTx/>
              <a:buSzTx/>
              <a:buFontTx/>
              <a:buNone/>
              <a:tabLst/>
            </a:pPr>
            <a:r>
              <a:rPr kumimoji="0" lang="zh-TW" altLang="zh-TW" sz="1400" b="1" i="0" u="none" strike="noStrike" cap="none" normalizeH="0" baseline="0" dirty="0">
                <a:ln>
                  <a:noFill/>
                </a:ln>
                <a:solidFill>
                  <a:schemeClr val="tx1"/>
                </a:solidFill>
                <a:effectLst/>
                <a:ea typeface="-apple-system"/>
              </a:rPr>
              <a:t>Explanation of the Scatter Plot</a:t>
            </a:r>
            <a:endParaRPr kumimoji="0" lang="en-US" altLang="zh-TW" sz="1400" b="1"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None/>
              <a:tabLst/>
            </a:pPr>
            <a:endParaRPr kumimoji="0" lang="zh-TW" altLang="zh-TW" sz="1400" b="1"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ea typeface="inherit"/>
              </a:rPr>
              <a:t>X-axis (Payload Mass)</a:t>
            </a:r>
            <a:r>
              <a:rPr kumimoji="0" lang="zh-TW" altLang="zh-TW" sz="1400" b="0" i="0" u="none" strike="noStrike" cap="none" normalizeH="0" baseline="0" dirty="0">
                <a:ln>
                  <a:noFill/>
                </a:ln>
                <a:solidFill>
                  <a:schemeClr val="tx1"/>
                </a:solidFill>
                <a:effectLst/>
                <a:ea typeface="inherit"/>
              </a:rPr>
              <a:t>: Represents the payload mass of each flight in kilograms.</a:t>
            </a: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ea typeface="inherit"/>
              </a:rPr>
              <a:t>Y-axis (Launch Site)</a:t>
            </a:r>
            <a:r>
              <a:rPr kumimoji="0" lang="zh-TW" altLang="zh-TW" sz="1400" b="0" i="0" u="none" strike="noStrike" cap="none" normalizeH="0" baseline="0" dirty="0">
                <a:ln>
                  <a:noFill/>
                </a:ln>
                <a:solidFill>
                  <a:schemeClr val="tx1"/>
                </a:solidFill>
                <a:effectLst/>
                <a:ea typeface="inherit"/>
              </a:rPr>
              <a:t>: Represents the launch site for each flight, categorized by its name.</a:t>
            </a: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ea typeface="inherit"/>
              </a:rPr>
              <a:t>Color Coding (Hue)</a:t>
            </a:r>
            <a:r>
              <a:rPr kumimoji="0" lang="zh-TW" altLang="zh-TW" sz="1400" b="0" i="0" u="none" strike="noStrike" cap="none" normalizeH="0" baseline="0" dirty="0">
                <a:ln>
                  <a:noFill/>
                </a:ln>
                <a:solidFill>
                  <a:schemeClr val="tx1"/>
                </a:solidFill>
                <a:effectLst/>
                <a:ea typeface="inherit"/>
              </a:rPr>
              <a:t>: Indicates the class of each launch, where different colors represent successful (1) or unsuccessful (0) launches.</a:t>
            </a: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ea typeface="inherit"/>
              </a:rPr>
              <a:t>Aspect Ratio</a:t>
            </a:r>
            <a:r>
              <a:rPr kumimoji="0" lang="zh-TW" altLang="zh-TW" sz="1400" b="0" i="0" u="none" strike="noStrike" cap="none" normalizeH="0" baseline="0" dirty="0">
                <a:ln>
                  <a:noFill/>
                </a:ln>
                <a:solidFill>
                  <a:schemeClr val="tx1"/>
                </a:solidFill>
                <a:effectLst/>
                <a:ea typeface="inherit"/>
              </a:rPr>
              <a:t>: aspect=5 stretches the plot vertically, making it easier to distinguish between different launch sites</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ts val="600"/>
              </a:spcBef>
              <a:spcAft>
                <a:spcPct val="0"/>
              </a:spcAft>
              <a:buClrTx/>
              <a:buSzTx/>
              <a:tabLst/>
            </a:pP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None/>
              <a:tabLst/>
            </a:pPr>
            <a:r>
              <a:rPr kumimoji="0" lang="zh-TW" altLang="zh-TW" sz="1400" b="0" i="0" u="none" strike="noStrike" cap="none" normalizeH="0" baseline="0" dirty="0">
                <a:ln>
                  <a:noFill/>
                </a:ln>
                <a:solidFill>
                  <a:schemeClr val="tx1"/>
                </a:solidFill>
                <a:effectLst/>
                <a:ea typeface="-apple-system"/>
              </a:rPr>
              <a:t>This visualization provides a clear overview of how launch outcomes vary with payload mass and across different launch sites.</a:t>
            </a:r>
            <a:endParaRPr kumimoji="0" lang="zh-TW" altLang="zh-TW" sz="14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83627"/>
            <a:ext cx="4592564" cy="4410075"/>
          </a:xfrm>
          <a:prstGeom prst="rect">
            <a:avLst/>
          </a:prstGeom>
        </p:spPr>
        <p:txBody>
          <a:bodyPr>
            <a:normAutofit/>
          </a:bodyPr>
          <a:lstStyle/>
          <a:p>
            <a:pPr marL="0" indent="0" fontAlgn="base">
              <a:buNone/>
            </a:pPr>
            <a:r>
              <a:rPr kumimoji="0" lang="zh-TW" altLang="zh-TW" sz="1600" b="1" i="0" u="none" strike="noStrike" cap="none" normalizeH="0" baseline="0" dirty="0">
                <a:ln>
                  <a:noFill/>
                </a:ln>
                <a:solidFill>
                  <a:schemeClr val="tx1"/>
                </a:solidFill>
                <a:effectLst/>
                <a:ea typeface="-apple-system"/>
              </a:rPr>
              <a:t>Explanation of the</a:t>
            </a:r>
            <a:r>
              <a:rPr kumimoji="0" lang="en-US" altLang="zh-TW" sz="1600" b="1" i="0" u="none" strike="noStrike" cap="none" normalizeH="0" baseline="0" dirty="0">
                <a:ln>
                  <a:noFill/>
                </a:ln>
                <a:solidFill>
                  <a:schemeClr val="tx1"/>
                </a:solidFill>
                <a:effectLst/>
                <a:ea typeface="-apple-system"/>
              </a:rPr>
              <a:t> Bar chart</a:t>
            </a:r>
            <a:endParaRPr lang="en-US" altLang="zh-TW" sz="1600" dirty="0">
              <a:latin typeface="inherit"/>
            </a:endParaRPr>
          </a:p>
          <a:p>
            <a:pPr fontAlgn="base"/>
            <a:r>
              <a:rPr lang="en-US" altLang="zh-TW" sz="1400" b="0" i="0" dirty="0" err="1">
                <a:effectLst/>
                <a:latin typeface="inherit"/>
              </a:rPr>
              <a:t>T</a:t>
            </a:r>
            <a:r>
              <a:rPr lang="en-US" altLang="zh-TW" sz="1400" b="1" dirty="0" err="1">
                <a:latin typeface="inherit"/>
              </a:rPr>
              <a:t>Title</a:t>
            </a:r>
            <a:r>
              <a:rPr lang="en-US" altLang="zh-TW" sz="1400" dirty="0">
                <a:latin typeface="inherit"/>
              </a:rPr>
              <a:t>: The title of the chart is "Success Rate by Orbit Type".</a:t>
            </a:r>
          </a:p>
          <a:p>
            <a:pPr fontAlgn="base"/>
            <a:r>
              <a:rPr lang="en-US" altLang="zh-TW" sz="1400" b="1" dirty="0">
                <a:latin typeface="inherit"/>
              </a:rPr>
              <a:t>X-axis</a:t>
            </a:r>
            <a:r>
              <a:rPr lang="en-US" altLang="zh-TW" sz="1400" dirty="0">
                <a:latin typeface="inherit"/>
              </a:rPr>
              <a:t>: Represents the different orbit types (e.g., ES-L1, GEO, GTO, HEO, ISS, LEO, MEO, PO, SO, SSO, VLEO).</a:t>
            </a:r>
          </a:p>
          <a:p>
            <a:pPr fontAlgn="base"/>
            <a:r>
              <a:rPr lang="en-US" altLang="zh-TW" sz="1400" b="1" dirty="0">
                <a:latin typeface="inherit"/>
              </a:rPr>
              <a:t>Y-axis</a:t>
            </a:r>
            <a:r>
              <a:rPr lang="en-US" altLang="zh-TW" sz="1400" dirty="0">
                <a:latin typeface="inherit"/>
              </a:rPr>
              <a:t>: Represents the success rate, ranging from 0 to 1.</a:t>
            </a:r>
          </a:p>
          <a:p>
            <a:pPr fontAlgn="base"/>
            <a:r>
              <a:rPr lang="en-US" altLang="zh-TW" sz="1400" b="1" dirty="0">
                <a:latin typeface="inherit"/>
              </a:rPr>
              <a:t>Bars</a:t>
            </a:r>
            <a:r>
              <a:rPr lang="en-US" altLang="zh-TW" sz="1400" dirty="0">
                <a:latin typeface="inherit"/>
              </a:rPr>
              <a:t>: Each bar corresponds to an orbit type, and the height of the bar indicates the success rate for that orbit type.</a:t>
            </a:r>
          </a:p>
          <a:p>
            <a:pPr fontAlgn="base"/>
            <a:r>
              <a:rPr lang="en-US" altLang="zh-TW" sz="1400" b="1" dirty="0">
                <a:latin typeface="inherit"/>
              </a:rPr>
              <a:t>Color</a:t>
            </a:r>
            <a:r>
              <a:rPr lang="en-US" altLang="zh-TW" sz="1400" dirty="0">
                <a:latin typeface="inherit"/>
              </a:rPr>
              <a:t>: All bars are colored in steel blue for visual consistency.</a:t>
            </a:r>
          </a:p>
          <a:p>
            <a:pPr fontAlgn="base"/>
            <a:r>
              <a:rPr lang="en-US" altLang="zh-TW" sz="1400" dirty="0">
                <a:latin typeface="-apple-system"/>
              </a:rPr>
              <a:t>This visualization helps in quickly identifying which orbit types have higher success rates and which have lower success rates. It provides a clear overview of the performance across different orbit types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圖片 5">
            <a:extLst>
              <a:ext uri="{FF2B5EF4-FFF2-40B4-BE49-F238E27FC236}">
                <a16:creationId xmlns:a16="http://schemas.microsoft.com/office/drawing/2014/main" id="{E9CA6800-48D0-47C2-9DC4-D6FBDBC7F32A}"/>
              </a:ext>
            </a:extLst>
          </p:cNvPr>
          <p:cNvPicPr>
            <a:picLocks noChangeAspect="1"/>
          </p:cNvPicPr>
          <p:nvPr/>
        </p:nvPicPr>
        <p:blipFill>
          <a:blip r:embed="rId3"/>
          <a:stretch>
            <a:fillRect/>
          </a:stretch>
        </p:blipFill>
        <p:spPr>
          <a:xfrm>
            <a:off x="5668889" y="1483627"/>
            <a:ext cx="5753100" cy="441007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63737"/>
            <a:ext cx="10821915" cy="2751064"/>
          </a:xfrm>
          <a:prstGeom prst="rect">
            <a:avLst/>
          </a:prstGeom>
        </p:spPr>
        <p:txBody>
          <a:bodyPr>
            <a:normAutofit/>
          </a:bodyPr>
          <a:lstStyle/>
          <a:p>
            <a:pPr marL="0" marR="0" lvl="0" indent="0" algn="l" defTabSz="914400" rtl="0" eaLnBrk="0" fontAlgn="base" latinLnBrk="0" hangingPunct="0">
              <a:lnSpc>
                <a:spcPct val="100000"/>
              </a:lnSpc>
              <a:spcBef>
                <a:spcPts val="600"/>
              </a:spcBef>
              <a:spcAft>
                <a:spcPct val="0"/>
              </a:spcAft>
              <a:buClrTx/>
              <a:buSzTx/>
              <a:buNone/>
              <a:tabLst/>
            </a:pPr>
            <a:r>
              <a:rPr kumimoji="0" lang="zh-TW" altLang="zh-TW" sz="1400" b="0" i="0" u="none" strike="noStrike" cap="none" normalizeH="0" baseline="0" dirty="0">
                <a:ln>
                  <a:noFill/>
                </a:ln>
                <a:solidFill>
                  <a:schemeClr val="tx1"/>
                </a:solidFill>
                <a:effectLst/>
                <a:latin typeface="Arial" panose="020B0604020202020204" pitchFamily="34" charset="0"/>
                <a:ea typeface="inherit"/>
              </a:rPr>
              <a:t>The scatter plot will show points distributed across different orbit types based on flight number. Each point's color indicates whether the launch was successful (1) or unsuccessful (0). This visualization helps in identifying patterns or trends in launch success rates across different orbit types and flight numbers.</a:t>
            </a:r>
            <a:endParaRPr kumimoji="0" lang="zh-TW" altLang="zh-TW" sz="1400" b="1"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None/>
              <a:tabLst/>
            </a:pPr>
            <a:r>
              <a:rPr kumimoji="0" lang="zh-TW" altLang="zh-TW" sz="1400" b="1" i="0" u="none" strike="noStrike" cap="none" normalizeH="0" baseline="0" dirty="0">
                <a:ln>
                  <a:noFill/>
                </a:ln>
                <a:solidFill>
                  <a:schemeClr val="tx1"/>
                </a:solidFill>
                <a:effectLst/>
                <a:latin typeface="Arial" panose="020B0604020202020204" pitchFamily="34" charset="0"/>
                <a:ea typeface="-apple-system"/>
              </a:rPr>
              <a:t>Explanation of the Scatter Plot</a:t>
            </a: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X-axis (Flight Number)</a:t>
            </a:r>
            <a:r>
              <a:rPr kumimoji="0" lang="zh-TW" altLang="zh-TW" sz="1400" b="0" i="0" u="none" strike="noStrike" cap="none" normalizeH="0" baseline="0" dirty="0">
                <a:ln>
                  <a:noFill/>
                </a:ln>
                <a:solidFill>
                  <a:schemeClr val="tx1"/>
                </a:solidFill>
                <a:effectLst/>
                <a:latin typeface="Arial" panose="020B0604020202020204" pitchFamily="34" charset="0"/>
                <a:ea typeface="inherit"/>
              </a:rPr>
              <a:t>: Represents the sequence number of each flight.</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Y-axis (Orbit Type)</a:t>
            </a:r>
            <a:r>
              <a:rPr kumimoji="0" lang="zh-TW" altLang="zh-TW" sz="1400" b="0" i="0" u="none" strike="noStrike" cap="none" normalizeH="0" baseline="0" dirty="0">
                <a:ln>
                  <a:noFill/>
                </a:ln>
                <a:solidFill>
                  <a:schemeClr val="tx1"/>
                </a:solidFill>
                <a:effectLst/>
                <a:latin typeface="Arial" panose="020B0604020202020204" pitchFamily="34" charset="0"/>
                <a:ea typeface="inherit"/>
              </a:rPr>
              <a:t>: Represents the orbit type for each flight, categorized by its name.</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Color Coding (Hue)</a:t>
            </a:r>
            <a:r>
              <a:rPr kumimoji="0" lang="zh-TW" altLang="zh-TW" sz="1400" b="0" i="0" u="none" strike="noStrike" cap="none" normalizeH="0" baseline="0" dirty="0">
                <a:ln>
                  <a:noFill/>
                </a:ln>
                <a:solidFill>
                  <a:schemeClr val="tx1"/>
                </a:solidFill>
                <a:effectLst/>
                <a:latin typeface="Arial" panose="020B0604020202020204" pitchFamily="34" charset="0"/>
                <a:ea typeface="inherit"/>
              </a:rPr>
              <a:t>: Indicates the class of each launch, where different colors represent successful (1) or unsuccessful (0) launches.</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Aspect Ratio</a:t>
            </a:r>
            <a:r>
              <a:rPr kumimoji="0" lang="zh-TW" altLang="zh-TW" sz="1400" b="0" i="0" u="none" strike="noStrike" cap="none" normalizeH="0" baseline="0" dirty="0">
                <a:ln>
                  <a:noFill/>
                </a:ln>
                <a:solidFill>
                  <a:schemeClr val="tx1"/>
                </a:solidFill>
                <a:effectLst/>
                <a:latin typeface="Arial" panose="020B0604020202020204" pitchFamily="34" charset="0"/>
                <a:ea typeface="inherit"/>
              </a:rPr>
              <a:t>: </a:t>
            </a:r>
            <a:r>
              <a:rPr kumimoji="0" lang="zh-TW" altLang="zh-TW" sz="1400" b="0" i="0" u="none" strike="noStrike" cap="none" normalizeH="0" baseline="0" dirty="0">
                <a:ln>
                  <a:noFill/>
                </a:ln>
                <a:solidFill>
                  <a:schemeClr val="tx1"/>
                </a:solidFill>
                <a:effectLst/>
                <a:latin typeface="Arial Unicode MS"/>
                <a:ea typeface="inherit"/>
              </a:rPr>
              <a:t>aspect=5</a:t>
            </a:r>
            <a:r>
              <a:rPr kumimoji="0" lang="zh-TW" altLang="zh-TW" sz="1400" b="0" i="0" u="none" strike="noStrike" cap="none" normalizeH="0" baseline="0" dirty="0">
                <a:ln>
                  <a:noFill/>
                </a:ln>
                <a:solidFill>
                  <a:schemeClr val="tx1"/>
                </a:solidFill>
                <a:effectLst/>
                <a:ea typeface="inherit"/>
              </a:rPr>
              <a:t> stretches the plot vertically, making it easier to distinguish between different orbit types.</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None/>
              <a:tabLst/>
            </a:pPr>
            <a:r>
              <a:rPr kumimoji="0" lang="zh-TW" altLang="zh-TW" sz="1400" b="0" i="0" u="none" strike="noStrike" cap="none" normalizeH="0" baseline="0" dirty="0">
                <a:ln>
                  <a:noFill/>
                </a:ln>
                <a:solidFill>
                  <a:schemeClr val="tx1"/>
                </a:solidFill>
                <a:effectLst/>
                <a:latin typeface="Arial" panose="020B0604020202020204" pitchFamily="34" charset="0"/>
                <a:ea typeface="-apple-system"/>
              </a:rPr>
              <a:t>This visualization provides a clear overview of how launch outcomes vary with flight number and across different orbit types.</a:t>
            </a:r>
            <a:endParaRPr kumimoji="0" lang="zh-TW" altLang="zh-TW" sz="1400" b="0" i="0" u="none" strike="noStrike" cap="none" normalizeH="0" baseline="0" dirty="0">
              <a:ln>
                <a:noFill/>
              </a:ln>
              <a:solidFill>
                <a:schemeClr val="tx1"/>
              </a:solidFill>
              <a:effectLst/>
              <a:latin typeface="Arial" panose="020B0604020202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圖片 5">
            <a:extLst>
              <a:ext uri="{FF2B5EF4-FFF2-40B4-BE49-F238E27FC236}">
                <a16:creationId xmlns:a16="http://schemas.microsoft.com/office/drawing/2014/main" id="{362FB807-42ED-4F0A-B625-886E09200A6B}"/>
              </a:ext>
            </a:extLst>
          </p:cNvPr>
          <p:cNvPicPr>
            <a:picLocks noChangeAspect="1"/>
          </p:cNvPicPr>
          <p:nvPr/>
        </p:nvPicPr>
        <p:blipFill>
          <a:blip r:embed="rId3"/>
          <a:stretch>
            <a:fillRect/>
          </a:stretch>
        </p:blipFill>
        <p:spPr>
          <a:xfrm>
            <a:off x="0" y="4325075"/>
            <a:ext cx="12192000" cy="239884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圖片 5">
            <a:extLst>
              <a:ext uri="{FF2B5EF4-FFF2-40B4-BE49-F238E27FC236}">
                <a16:creationId xmlns:a16="http://schemas.microsoft.com/office/drawing/2014/main" id="{629AED08-27FD-484F-B703-910832E034FE}"/>
              </a:ext>
            </a:extLst>
          </p:cNvPr>
          <p:cNvPicPr>
            <a:picLocks noChangeAspect="1"/>
          </p:cNvPicPr>
          <p:nvPr/>
        </p:nvPicPr>
        <p:blipFill>
          <a:blip r:embed="rId3"/>
          <a:stretch>
            <a:fillRect/>
          </a:stretch>
        </p:blipFill>
        <p:spPr>
          <a:xfrm>
            <a:off x="0" y="1329558"/>
            <a:ext cx="12192000" cy="2522483"/>
          </a:xfrm>
          <a:prstGeom prst="rect">
            <a:avLst/>
          </a:prstGeom>
        </p:spPr>
      </p:pic>
      <p:sp>
        <p:nvSpPr>
          <p:cNvPr id="9" name="文字方塊 8">
            <a:extLst>
              <a:ext uri="{FF2B5EF4-FFF2-40B4-BE49-F238E27FC236}">
                <a16:creationId xmlns:a16="http://schemas.microsoft.com/office/drawing/2014/main" id="{2363295F-6117-47FD-AE6D-33DF480FE88E}"/>
              </a:ext>
            </a:extLst>
          </p:cNvPr>
          <p:cNvSpPr txBox="1"/>
          <p:nvPr/>
        </p:nvSpPr>
        <p:spPr>
          <a:xfrm>
            <a:off x="770011" y="3940701"/>
            <a:ext cx="10651977" cy="2785378"/>
          </a:xfrm>
          <a:prstGeom prst="rect">
            <a:avLst/>
          </a:prstGeom>
          <a:noFill/>
        </p:spPr>
        <p:txBody>
          <a:bodyPr wrap="square">
            <a:spAutoFit/>
          </a:bodyPr>
          <a:lstStyle/>
          <a:p>
            <a:pPr marL="0" marR="0" lvl="0" indent="0" algn="l" defTabSz="914400" rtl="0" eaLnBrk="0" fontAlgn="base" latinLnBrk="0" hangingPunct="0">
              <a:lnSpc>
                <a:spcPct val="100000"/>
              </a:lnSpc>
              <a:spcBef>
                <a:spcPts val="600"/>
              </a:spcBef>
              <a:spcAft>
                <a:spcPct val="0"/>
              </a:spcAft>
              <a:buClrTx/>
              <a:buSzTx/>
              <a:tabLst/>
            </a:pPr>
            <a:r>
              <a:rPr kumimoji="0" lang="zh-TW" altLang="zh-TW" sz="1400" b="0" i="0" u="none" strike="noStrike" cap="none" normalizeH="0" baseline="0" dirty="0">
                <a:ln>
                  <a:noFill/>
                </a:ln>
                <a:solidFill>
                  <a:schemeClr val="tx1"/>
                </a:solidFill>
                <a:effectLst/>
                <a:ea typeface="inherit"/>
              </a:rPr>
              <a:t>The scatter plot will show points distributed across different orbit types based on payload mass. Each point's color indicates whether the launch was successful (1) or unsuccessful (0). This visualization helps in identifying patterns or trends in launch success rates across different orbit types and payload masses.</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ts val="600"/>
              </a:spcBef>
              <a:spcAft>
                <a:spcPct val="0"/>
              </a:spcAft>
              <a:buClrTx/>
              <a:buSzTx/>
              <a:tabLst/>
            </a:pPr>
            <a:endParaRPr kumimoji="0" lang="zh-TW" altLang="zh-TW" sz="1400" b="1"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None/>
              <a:tabLst/>
            </a:pPr>
            <a:r>
              <a:rPr kumimoji="0" lang="zh-TW" altLang="zh-TW" sz="1400" b="1" i="0" u="none" strike="noStrike" cap="none" normalizeH="0" baseline="0" dirty="0">
                <a:ln>
                  <a:noFill/>
                </a:ln>
                <a:solidFill>
                  <a:schemeClr val="tx1"/>
                </a:solidFill>
                <a:effectLst/>
                <a:ea typeface="-apple-system"/>
              </a:rPr>
              <a:t>Explanation of the Scatter Plot</a:t>
            </a: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ea typeface="inherit"/>
              </a:rPr>
              <a:t>X-axis (Payload Mass)</a:t>
            </a:r>
            <a:r>
              <a:rPr kumimoji="0" lang="zh-TW" altLang="zh-TW" sz="1400" b="0" i="0" u="none" strike="noStrike" cap="none" normalizeH="0" baseline="0" dirty="0">
                <a:ln>
                  <a:noFill/>
                </a:ln>
                <a:solidFill>
                  <a:schemeClr val="tx1"/>
                </a:solidFill>
                <a:effectLst/>
                <a:ea typeface="inherit"/>
              </a:rPr>
              <a:t>: Represents the payload mass of each flight in kilograms.</a:t>
            </a: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ea typeface="inherit"/>
              </a:rPr>
              <a:t>Y-axis (Orbit Type)</a:t>
            </a:r>
            <a:r>
              <a:rPr kumimoji="0" lang="zh-TW" altLang="zh-TW" sz="1400" b="0" i="0" u="none" strike="noStrike" cap="none" normalizeH="0" baseline="0" dirty="0">
                <a:ln>
                  <a:noFill/>
                </a:ln>
                <a:solidFill>
                  <a:schemeClr val="tx1"/>
                </a:solidFill>
                <a:effectLst/>
                <a:ea typeface="inherit"/>
              </a:rPr>
              <a:t>: Represents the orbit type for each flight, categorized by its name.</a:t>
            </a: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ea typeface="inherit"/>
              </a:rPr>
              <a:t>Color Coding (Hue)</a:t>
            </a:r>
            <a:r>
              <a:rPr kumimoji="0" lang="zh-TW" altLang="zh-TW" sz="1400" b="0" i="0" u="none" strike="noStrike" cap="none" normalizeH="0" baseline="0" dirty="0">
                <a:ln>
                  <a:noFill/>
                </a:ln>
                <a:solidFill>
                  <a:schemeClr val="tx1"/>
                </a:solidFill>
                <a:effectLst/>
                <a:ea typeface="inherit"/>
              </a:rPr>
              <a:t>: Indicates the class of each launch, where different colors represent successful (1) or unsuccessful (0) launches.</a:t>
            </a: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1" i="0" u="none" strike="noStrike" cap="none" normalizeH="0" baseline="0" dirty="0">
                <a:ln>
                  <a:noFill/>
                </a:ln>
                <a:solidFill>
                  <a:schemeClr val="tx1"/>
                </a:solidFill>
                <a:effectLst/>
                <a:ea typeface="inherit"/>
              </a:rPr>
              <a:t>Aspect Ratio</a:t>
            </a:r>
            <a:r>
              <a:rPr kumimoji="0" lang="zh-TW" altLang="zh-TW" sz="1400" b="0" i="0" u="none" strike="noStrike" cap="none" normalizeH="0" baseline="0" dirty="0">
                <a:ln>
                  <a:noFill/>
                </a:ln>
                <a:solidFill>
                  <a:schemeClr val="tx1"/>
                </a:solidFill>
                <a:effectLst/>
                <a:ea typeface="inherit"/>
              </a:rPr>
              <a:t>: aspect=5 stretches the plot vertically, making it easier to distinguish between different orbit types.</a:t>
            </a: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None/>
              <a:tabLst/>
            </a:pPr>
            <a:r>
              <a:rPr kumimoji="0" lang="zh-TW" altLang="zh-TW" sz="1400" b="0" i="0" u="none" strike="noStrike" cap="none" normalizeH="0" baseline="0" dirty="0">
                <a:ln>
                  <a:noFill/>
                </a:ln>
                <a:solidFill>
                  <a:schemeClr val="tx1"/>
                </a:solidFill>
                <a:effectLst/>
                <a:ea typeface="-apple-system"/>
              </a:rPr>
              <a:t>This visualization provides a clear overview of how launch outcomes vary with payload mass and across different orbit types</a:t>
            </a:r>
            <a:endParaRPr kumimoji="0" lang="zh-TW" altLang="zh-TW" sz="14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圖片 5">
            <a:extLst>
              <a:ext uri="{FF2B5EF4-FFF2-40B4-BE49-F238E27FC236}">
                <a16:creationId xmlns:a16="http://schemas.microsoft.com/office/drawing/2014/main" id="{69154887-7569-4802-BF78-8BC58EAD510D}"/>
              </a:ext>
            </a:extLst>
          </p:cNvPr>
          <p:cNvPicPr>
            <a:picLocks noChangeAspect="1"/>
          </p:cNvPicPr>
          <p:nvPr/>
        </p:nvPicPr>
        <p:blipFill>
          <a:blip r:embed="rId3"/>
          <a:stretch>
            <a:fillRect/>
          </a:stretch>
        </p:blipFill>
        <p:spPr>
          <a:xfrm>
            <a:off x="5485797" y="1528762"/>
            <a:ext cx="5972175" cy="4429125"/>
          </a:xfrm>
          <a:prstGeom prst="rect">
            <a:avLst/>
          </a:prstGeom>
        </p:spPr>
      </p:pic>
      <p:sp>
        <p:nvSpPr>
          <p:cNvPr id="8" name="文字方塊 7">
            <a:extLst>
              <a:ext uri="{FF2B5EF4-FFF2-40B4-BE49-F238E27FC236}">
                <a16:creationId xmlns:a16="http://schemas.microsoft.com/office/drawing/2014/main" id="{0EC5CC17-F37B-4728-A500-2FFAC3784BF6}"/>
              </a:ext>
            </a:extLst>
          </p:cNvPr>
          <p:cNvSpPr txBox="1"/>
          <p:nvPr/>
        </p:nvSpPr>
        <p:spPr>
          <a:xfrm>
            <a:off x="638175" y="1698247"/>
            <a:ext cx="4591050" cy="3970318"/>
          </a:xfrm>
          <a:prstGeom prst="rect">
            <a:avLst/>
          </a:prstGeom>
          <a:noFill/>
        </p:spPr>
        <p:txBody>
          <a:bodyPr wrap="square">
            <a:spAutoFit/>
          </a:bodyPr>
          <a:lstStyle/>
          <a:p>
            <a:pPr algn="l" fontAlgn="base"/>
            <a:r>
              <a:rPr lang="en-US" altLang="zh-TW" b="0" i="0" dirty="0">
                <a:effectLst/>
                <a:latin typeface="inherit"/>
              </a:rPr>
              <a:t>The line chart will show the average success rate for each year. The line's position on the y-axis indicates the success rate for that year</a:t>
            </a:r>
          </a:p>
          <a:p>
            <a:pPr algn="l" fontAlgn="base"/>
            <a:endParaRPr lang="en-US" altLang="zh-TW" b="0" i="0" dirty="0">
              <a:effectLst/>
              <a:latin typeface="inherit"/>
            </a:endParaRPr>
          </a:p>
          <a:p>
            <a:pPr algn="l" fontAlgn="base"/>
            <a:r>
              <a:rPr lang="en-US" altLang="zh-TW" b="1" i="0" dirty="0">
                <a:effectLst/>
                <a:latin typeface="-apple-system"/>
              </a:rPr>
              <a:t>Explanation of the Line Chart</a:t>
            </a:r>
          </a:p>
          <a:p>
            <a:pPr algn="l" fontAlgn="base">
              <a:buFont typeface="Arial" panose="020B0604020202020204" pitchFamily="34" charset="0"/>
              <a:buChar char="•"/>
            </a:pPr>
            <a:r>
              <a:rPr lang="en-US" altLang="zh-TW" b="1" i="0" dirty="0">
                <a:effectLst/>
                <a:latin typeface="inherit"/>
              </a:rPr>
              <a:t>X-axis (Year)</a:t>
            </a:r>
            <a:r>
              <a:rPr lang="en-US" altLang="zh-TW" b="0" i="0" dirty="0">
                <a:effectLst/>
                <a:latin typeface="inherit"/>
              </a:rPr>
              <a:t>: Represents the years from 2010 to 2020.</a:t>
            </a:r>
          </a:p>
          <a:p>
            <a:pPr algn="l" fontAlgn="base">
              <a:buFont typeface="Arial" panose="020B0604020202020204" pitchFamily="34" charset="0"/>
              <a:buChar char="•"/>
            </a:pPr>
            <a:r>
              <a:rPr lang="en-US" altLang="zh-TW" b="1" i="0" dirty="0">
                <a:effectLst/>
                <a:latin typeface="inherit"/>
              </a:rPr>
              <a:t>Y-axis (Class)</a:t>
            </a:r>
            <a:r>
              <a:rPr lang="en-US" altLang="zh-TW" b="0" i="0" dirty="0">
                <a:effectLst/>
                <a:latin typeface="inherit"/>
              </a:rPr>
              <a:t>: Represents the average success rate, ranging from 0 to 1.</a:t>
            </a:r>
          </a:p>
          <a:p>
            <a:pPr algn="l" fontAlgn="base">
              <a:buFont typeface="Arial" panose="020B0604020202020204" pitchFamily="34" charset="0"/>
              <a:buChar char="•"/>
            </a:pPr>
            <a:r>
              <a:rPr lang="en-US" altLang="zh-TW" b="1" i="0" dirty="0">
                <a:effectLst/>
                <a:latin typeface="inherit"/>
              </a:rPr>
              <a:t>Line</a:t>
            </a:r>
            <a:r>
              <a:rPr lang="en-US" altLang="zh-TW" b="0" i="0" dirty="0">
                <a:effectLst/>
                <a:latin typeface="inherit"/>
              </a:rPr>
              <a:t>: Indicates the average success rate for each year.</a:t>
            </a:r>
          </a:p>
          <a:p>
            <a:pPr algn="l" fontAlgn="base"/>
            <a:r>
              <a:rPr lang="en-US" altLang="zh-TW" b="0" i="0" dirty="0">
                <a:effectLst/>
                <a:latin typeface="-apple-system"/>
              </a:rPr>
              <a:t>This visualization provides a clear overview of how the success rate of launches has changed over the years.</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868915"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Query result with a short explanation</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zh-TW" sz="1600" b="0" i="0" u="none" strike="noStrike" cap="none" normalizeH="0" baseline="0" dirty="0">
              <a:ln>
                <a:noFill/>
              </a:ln>
              <a:solidFill>
                <a:schemeClr val="tx1"/>
              </a:solidFill>
              <a:effectLst/>
              <a:latin typeface="Arial Unicode MS"/>
              <a:ea typeface="inherit"/>
            </a:endParaRPr>
          </a:p>
          <a:p>
            <a:pPr marL="0" marR="0" lvl="0" indent="0" algn="l" defTabSz="914400" rtl="0" eaLnBrk="0" fontAlgn="base" latinLnBrk="0" hangingPunct="0">
              <a:lnSpc>
                <a:spcPct val="100000"/>
              </a:lnSpc>
              <a:spcBef>
                <a:spcPts val="600"/>
              </a:spcBef>
              <a:spcAft>
                <a:spcPct val="0"/>
              </a:spcAft>
              <a:buClrTx/>
              <a:buSzTx/>
              <a:buNone/>
              <a:tabLst/>
            </a:pPr>
            <a:r>
              <a:rPr kumimoji="0" lang="zh-TW" altLang="zh-TW" sz="1400" b="0" i="0" u="none" strike="noStrike" cap="none" normalizeH="0" baseline="0" dirty="0">
                <a:ln>
                  <a:noFill/>
                </a:ln>
                <a:solidFill>
                  <a:schemeClr val="tx1"/>
                </a:solidFill>
                <a:effectLst/>
                <a:latin typeface="Arial Unicode MS"/>
                <a:ea typeface="inherit"/>
              </a:rPr>
              <a:t>SELECT DISTINCT</a:t>
            </a:r>
            <a:r>
              <a:rPr kumimoji="0" lang="zh-TW" altLang="zh-TW" sz="1400" b="0" i="0" u="none" strike="noStrike" cap="none" normalizeH="0" baseline="0" dirty="0">
                <a:ln>
                  <a:noFill/>
                </a:ln>
                <a:solidFill>
                  <a:schemeClr val="tx1"/>
                </a:solidFill>
                <a:effectLst/>
                <a:ea typeface="inherit"/>
              </a:rPr>
              <a:t>:</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ts val="600"/>
              </a:spcBef>
              <a:spcAft>
                <a:spcPct val="0"/>
              </a:spcAft>
              <a:buClrTx/>
              <a:buSzTx/>
              <a:buNone/>
              <a:tabLst/>
            </a:pPr>
            <a:r>
              <a:rPr kumimoji="0" lang="zh-TW" altLang="zh-TW" sz="1400" b="0" i="0" u="none" strike="noStrike" cap="none" normalizeH="0" baseline="0" dirty="0">
                <a:ln>
                  <a:noFill/>
                </a:ln>
                <a:solidFill>
                  <a:schemeClr val="tx1"/>
                </a:solidFill>
                <a:effectLst/>
                <a:ea typeface="inherit"/>
              </a:rPr>
              <a:t> This command is used to return only unique values.</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None/>
              <a:tabLst/>
            </a:pPr>
            <a:r>
              <a:rPr kumimoji="0" lang="zh-TW" altLang="zh-TW" sz="1400" b="0" i="0" u="none" strike="noStrike" cap="none" normalizeH="0" baseline="0" dirty="0">
                <a:ln>
                  <a:noFill/>
                </a:ln>
                <a:solidFill>
                  <a:schemeClr val="tx1"/>
                </a:solidFill>
                <a:effectLst/>
                <a:latin typeface="Arial Unicode MS"/>
                <a:ea typeface="inherit"/>
              </a:rPr>
              <a:t>Launch_Site</a:t>
            </a:r>
            <a:r>
              <a:rPr kumimoji="0" lang="zh-TW" altLang="zh-TW" sz="1400" b="0" i="0" u="none" strike="noStrike" cap="none" normalizeH="0" baseline="0" dirty="0">
                <a:ln>
                  <a:noFill/>
                </a:ln>
                <a:solidFill>
                  <a:schemeClr val="tx1"/>
                </a:solidFill>
                <a:effectLst/>
                <a:ea typeface="inherit"/>
              </a:rPr>
              <a:t>: </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ts val="600"/>
              </a:spcBef>
              <a:spcAft>
                <a:spcPct val="0"/>
              </a:spcAft>
              <a:buClrTx/>
              <a:buSzTx/>
              <a:buNone/>
              <a:tabLst/>
            </a:pPr>
            <a:r>
              <a:rPr kumimoji="0" lang="zh-TW" altLang="zh-TW" sz="1400" b="0" i="0" u="none" strike="noStrike" cap="none" normalizeH="0" baseline="0" dirty="0">
                <a:ln>
                  <a:noFill/>
                </a:ln>
                <a:solidFill>
                  <a:schemeClr val="tx1"/>
                </a:solidFill>
                <a:effectLst/>
                <a:ea typeface="inherit"/>
              </a:rPr>
              <a:t>This is the column in the </a:t>
            </a:r>
            <a:r>
              <a:rPr kumimoji="0" lang="zh-TW" altLang="zh-TW" sz="1400" b="0" i="0" u="none" strike="noStrike" cap="none" normalizeH="0" baseline="0" dirty="0">
                <a:ln>
                  <a:noFill/>
                </a:ln>
                <a:solidFill>
                  <a:schemeClr val="tx1"/>
                </a:solidFill>
                <a:effectLst/>
                <a:latin typeface="Arial Unicode MS"/>
                <a:ea typeface="inherit"/>
              </a:rPr>
              <a:t>SPACEXTABLE</a:t>
            </a:r>
            <a:r>
              <a:rPr kumimoji="0" lang="zh-TW" altLang="zh-TW" sz="1400" b="0" i="0" u="none" strike="noStrike" cap="none" normalizeH="0" baseline="0" dirty="0">
                <a:ln>
                  <a:noFill/>
                </a:ln>
                <a:solidFill>
                  <a:schemeClr val="tx1"/>
                </a:solidFill>
                <a:effectLst/>
                <a:ea typeface="inherit"/>
              </a:rPr>
              <a:t> that contains the names of the launch sites.</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None/>
              <a:tabLst/>
            </a:pPr>
            <a:r>
              <a:rPr kumimoji="0" lang="zh-TW" altLang="zh-TW" sz="1400" b="0" i="0" u="none" strike="noStrike" cap="none" normalizeH="0" baseline="0" dirty="0">
                <a:ln>
                  <a:noFill/>
                </a:ln>
                <a:solidFill>
                  <a:schemeClr val="tx1"/>
                </a:solidFill>
                <a:effectLst/>
                <a:latin typeface="Arial Unicode MS"/>
                <a:ea typeface="inherit"/>
              </a:rPr>
              <a:t>FROM SPACEXTABLE</a:t>
            </a:r>
            <a:r>
              <a:rPr kumimoji="0" lang="zh-TW" altLang="zh-TW" sz="1400" b="0" i="0" u="none" strike="noStrike" cap="none" normalizeH="0" baseline="0" dirty="0">
                <a:ln>
                  <a:noFill/>
                </a:ln>
                <a:solidFill>
                  <a:schemeClr val="tx1"/>
                </a:solidFill>
                <a:effectLst/>
                <a:ea typeface="inherit"/>
              </a:rPr>
              <a:t>: </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ts val="600"/>
              </a:spcBef>
              <a:spcAft>
                <a:spcPct val="0"/>
              </a:spcAft>
              <a:buClrTx/>
              <a:buSzTx/>
              <a:buNone/>
              <a:tabLst/>
            </a:pPr>
            <a:r>
              <a:rPr kumimoji="0" lang="zh-TW" altLang="zh-TW" sz="1400" b="0" i="0" u="none" strike="noStrike" cap="none" normalizeH="0" baseline="0" dirty="0">
                <a:ln>
                  <a:noFill/>
                </a:ln>
                <a:solidFill>
                  <a:schemeClr val="tx1"/>
                </a:solidFill>
                <a:effectLst/>
                <a:ea typeface="inherit"/>
              </a:rPr>
              <a:t>This specifies the table from which to retrieve the data.</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3600" b="0" i="0" u="none" strike="noStrike" cap="none" normalizeH="0" baseline="0" dirty="0">
              <a:ln>
                <a:noFill/>
              </a:ln>
              <a:solidFill>
                <a:schemeClr val="tx1"/>
              </a:solidFill>
              <a:effectLst/>
              <a:latin typeface="Arial" panose="020B0604020202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圖片 5">
            <a:extLst>
              <a:ext uri="{FF2B5EF4-FFF2-40B4-BE49-F238E27FC236}">
                <a16:creationId xmlns:a16="http://schemas.microsoft.com/office/drawing/2014/main" id="{ACEB6D33-DC1C-4A9F-AA65-1E126EF422CF}"/>
              </a:ext>
            </a:extLst>
          </p:cNvPr>
          <p:cNvPicPr>
            <a:picLocks noChangeAspect="1"/>
          </p:cNvPicPr>
          <p:nvPr/>
        </p:nvPicPr>
        <p:blipFill>
          <a:blip r:embed="rId3"/>
          <a:stretch>
            <a:fillRect/>
          </a:stretch>
        </p:blipFill>
        <p:spPr>
          <a:xfrm>
            <a:off x="7142236" y="1990725"/>
            <a:ext cx="4143375" cy="222885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03334" y="1087592"/>
            <a:ext cx="11031465" cy="2996433"/>
          </a:xfrm>
          <a:prstGeom prst="rect">
            <a:avLst/>
          </a:prstGeom>
        </p:spPr>
        <p:txBody>
          <a:bodyPr>
            <a:norm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Launch Site Pattern: All records show </a:t>
            </a:r>
            <a:r>
              <a:rPr kumimoji="0" lang="zh-TW" altLang="zh-TW" sz="1400" i="0" u="none" strike="noStrike" cap="none" normalizeH="0" baseline="0" dirty="0">
                <a:ln>
                  <a:noFill/>
                </a:ln>
                <a:solidFill>
                  <a:srgbClr val="404040"/>
                </a:solidFill>
                <a:effectLst/>
                <a:latin typeface="Arial Unicode MS"/>
                <a:ea typeface="Menlo"/>
              </a:rPr>
              <a:t>Launch_Site</a:t>
            </a:r>
            <a:r>
              <a:rPr kumimoji="0" lang="zh-TW" altLang="zh-TW" sz="1400" i="0" u="none" strike="noStrike" cap="none" normalizeH="0" baseline="0" dirty="0">
                <a:ln>
                  <a:noFill/>
                </a:ln>
                <a:solidFill>
                  <a:srgbClr val="404040"/>
                </a:solidFill>
                <a:effectLst/>
                <a:ea typeface="quote-cjk-patch"/>
              </a:rPr>
              <a:t> </a:t>
            </a: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values starting with </a:t>
            </a:r>
            <a:r>
              <a:rPr kumimoji="0" lang="zh-TW" altLang="zh-TW" sz="1400" i="0" u="none" strike="noStrike" cap="none" normalizeH="0" baseline="0" dirty="0">
                <a:ln>
                  <a:noFill/>
                </a:ln>
                <a:solidFill>
                  <a:srgbClr val="404040"/>
                </a:solidFill>
                <a:effectLst/>
                <a:latin typeface="Arial Unicode MS"/>
                <a:ea typeface="Menlo"/>
              </a:rPr>
              <a:t>'CCA'</a:t>
            </a:r>
            <a:r>
              <a:rPr kumimoji="0" lang="zh-TW" altLang="zh-TW" sz="1400" i="0" u="none" strike="noStrike" cap="none" normalizeH="0" baseline="0" dirty="0">
                <a:ln>
                  <a:noFill/>
                </a:ln>
                <a:solidFill>
                  <a:srgbClr val="404040"/>
                </a:solidFill>
                <a:effectLst/>
                <a:ea typeface="quote-cjk-patch"/>
              </a:rPr>
              <a:t> </a:t>
            </a: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(specifically </a:t>
            </a:r>
            <a:r>
              <a:rPr kumimoji="0" lang="zh-TW" altLang="zh-TW" sz="1400" i="0" u="none" strike="noStrike" cap="none" normalizeH="0" baseline="0" dirty="0">
                <a:ln>
                  <a:noFill/>
                </a:ln>
                <a:solidFill>
                  <a:srgbClr val="404040"/>
                </a:solidFill>
                <a:effectLst/>
                <a:latin typeface="Arial Unicode MS"/>
                <a:ea typeface="Menlo"/>
              </a:rPr>
              <a:t>CCAFS LC-40</a:t>
            </a:r>
            <a:r>
              <a:rPr kumimoji="0" lang="zh-TW" altLang="zh-TW" sz="1400" i="0" u="none" strike="noStrike" cap="none" normalizeH="0" baseline="0" dirty="0">
                <a:ln>
                  <a:noFill/>
                </a:ln>
                <a:solidFill>
                  <a:srgbClr val="404040"/>
                </a:solidFill>
                <a:effectLst/>
                <a:ea typeface="quote-cjk-patch"/>
              </a:rPr>
              <a:t>).</a:t>
            </a:r>
            <a:endParaRPr kumimoji="0" lang="zh-TW" altLang="zh-TW" sz="1400" i="0" u="none" strike="noStrike" cap="none" normalizeH="0" baseline="0" dirty="0">
              <a:ln>
                <a:noFill/>
              </a:ln>
              <a:solidFill>
                <a:srgbClr val="404040"/>
              </a:solidFill>
              <a:effectLst/>
              <a:latin typeface="Arial" panose="020B0604020202020204" pitchFamily="34" charset="0"/>
              <a:ea typeface="quote-cjk-patch"/>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Common Characteristics: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All missions used Falcon 9 v1.0 boosters (serial numbers B0003–B0007).</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All were launched from Cape Canaveral Space Force Station (CCAFS).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Mission outcomes were consistently successful.</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Payload Evolution: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Early missions carried qualification/demo payloads (0 kg mass).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Later missions delivered cargo to the ISS (mass: 500–677 kg).</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Landing Outcomes: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First 2 boosters failed parachute landings.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zh-TW" altLang="zh-TW" sz="1400" i="0" u="none" strike="noStrike" cap="none" normalizeH="0" baseline="0" dirty="0">
                <a:ln>
                  <a:noFill/>
                </a:ln>
                <a:solidFill>
                  <a:srgbClr val="404040"/>
                </a:solidFill>
                <a:effectLst/>
                <a:latin typeface="Arial" panose="020B0604020202020204" pitchFamily="34" charset="0"/>
                <a:ea typeface="quote-cjk-patch"/>
              </a:rPr>
              <a:t>Later missions made no landing attempt (early SpaceX design phase).</a:t>
            </a:r>
          </a:p>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400" i="0" u="none" strike="noStrike" cap="none" normalizeH="0" baseline="0" dirty="0">
                <a:ln>
                  <a:noFill/>
                </a:ln>
                <a:solidFill>
                  <a:schemeClr val="tx1"/>
                </a:solidFill>
                <a:effectLst/>
                <a:latin typeface="Arial" panose="020B0604020202020204" pitchFamily="34" charset="0"/>
              </a:rPr>
              <a:t>Note: </a:t>
            </a:r>
            <a:r>
              <a:rPr kumimoji="0" lang="zh-TW" altLang="zh-TW" sz="1400" i="0" u="none" strike="noStrike" cap="none" normalizeH="0" baseline="0" dirty="0">
                <a:ln>
                  <a:noFill/>
                </a:ln>
                <a:solidFill>
                  <a:schemeClr val="tx1"/>
                </a:solidFill>
                <a:effectLst/>
                <a:latin typeface="Arial Unicode MS"/>
                <a:ea typeface="Menlo"/>
              </a:rPr>
              <a:t>CCAFS</a:t>
            </a:r>
            <a:r>
              <a:rPr kumimoji="0" lang="zh-TW" altLang="zh-TW" sz="1400" i="0" u="none" strike="noStrike" cap="none" normalizeH="0" baseline="0" dirty="0">
                <a:ln>
                  <a:noFill/>
                </a:ln>
                <a:solidFill>
                  <a:schemeClr val="tx1"/>
                </a:solidFill>
                <a:effectLst/>
              </a:rPr>
              <a:t> </a:t>
            </a:r>
            <a:r>
              <a:rPr kumimoji="0" lang="zh-TW" altLang="zh-TW" sz="1400" i="0" u="none" strike="noStrike" cap="none" normalizeH="0" baseline="0" dirty="0">
                <a:ln>
                  <a:noFill/>
                </a:ln>
                <a:solidFill>
                  <a:schemeClr val="tx1"/>
                </a:solidFill>
                <a:effectLst/>
                <a:latin typeface="Arial" panose="020B0604020202020204" pitchFamily="34" charset="0"/>
              </a:rPr>
              <a:t>stands for </a:t>
            </a:r>
            <a:r>
              <a:rPr kumimoji="0" lang="zh-TW" altLang="zh-TW" sz="1400" i="1" u="none" strike="noStrike" cap="none" normalizeH="0" baseline="0" dirty="0">
                <a:ln>
                  <a:noFill/>
                </a:ln>
                <a:solidFill>
                  <a:schemeClr val="tx1"/>
                </a:solidFill>
                <a:effectLst/>
                <a:latin typeface="Arial" panose="020B0604020202020204" pitchFamily="34" charset="0"/>
              </a:rPr>
              <a:t>Cape Canaveral Space Force Station</a:t>
            </a:r>
            <a:r>
              <a:rPr kumimoji="0" lang="zh-TW" altLang="zh-TW" sz="1400" i="0" u="none" strike="noStrike" cap="none" normalizeH="0" baseline="0" dirty="0">
                <a:ln>
                  <a:noFill/>
                </a:ln>
                <a:solidFill>
                  <a:schemeClr val="tx1"/>
                </a:solidFill>
                <a:effectLst/>
                <a:latin typeface="Arial" panose="020B0604020202020204" pitchFamily="34" charset="0"/>
              </a:rPr>
              <a:t>, a major U.S. launch site in Florida.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圖片 5">
            <a:extLst>
              <a:ext uri="{FF2B5EF4-FFF2-40B4-BE49-F238E27FC236}">
                <a16:creationId xmlns:a16="http://schemas.microsoft.com/office/drawing/2014/main" id="{BF236299-4A12-4135-A15E-A058CB1B7819}"/>
              </a:ext>
            </a:extLst>
          </p:cNvPr>
          <p:cNvPicPr>
            <a:picLocks noChangeAspect="1"/>
          </p:cNvPicPr>
          <p:nvPr/>
        </p:nvPicPr>
        <p:blipFill>
          <a:blip r:embed="rId3"/>
          <a:stretch>
            <a:fillRect/>
          </a:stretch>
        </p:blipFill>
        <p:spPr>
          <a:xfrm>
            <a:off x="0" y="4084025"/>
            <a:ext cx="12192000" cy="2773975"/>
          </a:xfrm>
          <a:prstGeom prst="rect">
            <a:avLst/>
          </a:prstGeom>
        </p:spPr>
      </p:pic>
      <p:sp>
        <p:nvSpPr>
          <p:cNvPr id="7" name="Rectangle 1">
            <a:extLst>
              <a:ext uri="{FF2B5EF4-FFF2-40B4-BE49-F238E27FC236}">
                <a16:creationId xmlns:a16="http://schemas.microsoft.com/office/drawing/2014/main" id="{26BBEACB-266F-476D-BA47-93C332A0CC5E}"/>
              </a:ext>
            </a:extLst>
          </p:cNvPr>
          <p:cNvSpPr>
            <a:spLocks noChangeArrowheads="1"/>
          </p:cNvSpPr>
          <p:nvPr/>
        </p:nvSpPr>
        <p:spPr bwMode="auto">
          <a:xfrm>
            <a:off x="0" y="-151319"/>
            <a:ext cx="65" cy="302639"/>
          </a:xfrm>
          <a:prstGeom prst="rect">
            <a:avLst/>
          </a:prstGeom>
          <a:solidFill>
            <a:srgbClr val="ECECE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5392"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24000"/>
            <a:ext cx="10687961" cy="2790825"/>
          </a:xfrm>
          <a:prstGeom prst="rect">
            <a:avLst/>
          </a:prstGeom>
        </p:spPr>
        <p:txBody>
          <a:bodyPr>
            <a:normAutofit/>
          </a:bodyPr>
          <a:lstStyle/>
          <a:p>
            <a:pPr marL="0" marR="0" lvl="0" indent="0" algn="l" defTabSz="914400" rtl="0" eaLnBrk="0" fontAlgn="base" latinLnBrk="0" hangingPunct="0">
              <a:lnSpc>
                <a:spcPct val="100000"/>
              </a:lnSpc>
              <a:spcBef>
                <a:spcPts val="600"/>
              </a:spcBef>
              <a:spcAft>
                <a:spcPct val="0"/>
              </a:spcAft>
              <a:buClrTx/>
              <a:buSzTx/>
              <a:buFontTx/>
              <a:buNone/>
              <a:tabLst/>
            </a:pPr>
            <a:r>
              <a:rPr kumimoji="0" lang="zh-TW" altLang="zh-TW" sz="1400" i="0" u="none" strike="noStrike" cap="none" normalizeH="0" baseline="0" dirty="0">
                <a:ln>
                  <a:noFill/>
                </a:ln>
                <a:solidFill>
                  <a:schemeClr val="tx1"/>
                </a:solidFill>
                <a:effectLst/>
                <a:latin typeface="Arial" panose="020B0604020202020204" pitchFamily="34" charset="0"/>
                <a:ea typeface="inherit"/>
              </a:rPr>
              <a:t>Explanation:</a:t>
            </a:r>
            <a:endParaRPr kumimoji="0" lang="en-US" altLang="zh-TW" sz="1400" i="0" u="none" strike="noStrike" cap="none" normalizeH="0" baseline="0" dirty="0">
              <a:ln>
                <a:noFill/>
              </a:ln>
              <a:solidFill>
                <a:schemeClr val="tx1"/>
              </a:solidFill>
              <a:effectLst/>
              <a:latin typeface="Arial" panose="020B0604020202020204" pitchFamily="34" charset="0"/>
              <a:ea typeface="inherit"/>
            </a:endParaRPr>
          </a:p>
          <a:p>
            <a:pPr marL="0" marR="0" lvl="0" indent="0" algn="l" defTabSz="914400" rtl="0" eaLnBrk="0" fontAlgn="base" latinLnBrk="0" hangingPunct="0">
              <a:lnSpc>
                <a:spcPct val="100000"/>
              </a:lnSpc>
              <a:spcBef>
                <a:spcPts val="600"/>
              </a:spcBef>
              <a:spcAft>
                <a:spcPct val="0"/>
              </a:spcAft>
              <a:buClrTx/>
              <a:buSzTx/>
              <a:buFontTx/>
              <a:buNone/>
              <a:tabLst/>
            </a:pPr>
            <a:endParaRPr kumimoji="0" lang="zh-TW" altLang="zh-TW" sz="140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i="0" u="none" strike="noStrike" cap="none" normalizeH="0" baseline="0" dirty="0">
                <a:ln>
                  <a:noFill/>
                </a:ln>
                <a:solidFill>
                  <a:schemeClr val="tx1"/>
                </a:solidFill>
                <a:effectLst/>
                <a:latin typeface="Arial Unicode MS"/>
                <a:ea typeface="inherit"/>
              </a:rPr>
              <a:t>SELECT SUM(PAYLOAD_MASS_KG_)</a:t>
            </a:r>
            <a:r>
              <a:rPr kumimoji="0" lang="zh-TW" altLang="zh-TW" sz="1400" i="0" u="none" strike="noStrike" cap="none" normalizeH="0" baseline="0" dirty="0">
                <a:ln>
                  <a:noFill/>
                </a:ln>
                <a:solidFill>
                  <a:schemeClr val="tx1"/>
                </a:solidFill>
                <a:effectLst/>
                <a:ea typeface="inherit"/>
              </a:rPr>
              <a:t>: This part of the query calculates the total sum of the payload masses.</a:t>
            </a:r>
            <a:endParaRPr kumimoji="0" lang="zh-TW" altLang="zh-TW" sz="140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i="0" u="none" strike="noStrike" cap="none" normalizeH="0" baseline="0" dirty="0">
                <a:ln>
                  <a:noFill/>
                </a:ln>
                <a:solidFill>
                  <a:schemeClr val="tx1"/>
                </a:solidFill>
                <a:effectLst/>
                <a:latin typeface="Arial Unicode MS"/>
                <a:ea typeface="inherit"/>
              </a:rPr>
              <a:t>FROM SPACEXTABLE</a:t>
            </a:r>
            <a:r>
              <a:rPr kumimoji="0" lang="zh-TW" altLang="zh-TW" sz="1400" i="0" u="none" strike="noStrike" cap="none" normalizeH="0" baseline="0" dirty="0">
                <a:ln>
                  <a:noFill/>
                </a:ln>
                <a:solidFill>
                  <a:schemeClr val="tx1"/>
                </a:solidFill>
                <a:effectLst/>
                <a:ea typeface="inherit"/>
              </a:rPr>
              <a:t>: This specifies the table from which to retrieve the data.</a:t>
            </a:r>
            <a:endParaRPr kumimoji="0" lang="zh-TW" altLang="zh-TW" sz="140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i="0" u="none" strike="noStrike" cap="none" normalizeH="0" baseline="0" dirty="0">
                <a:ln>
                  <a:noFill/>
                </a:ln>
                <a:solidFill>
                  <a:schemeClr val="tx1"/>
                </a:solidFill>
                <a:effectLst/>
                <a:latin typeface="Arial Unicode MS"/>
                <a:ea typeface="inherit"/>
              </a:rPr>
              <a:t>WHERE Customer='NASA (CRS)'</a:t>
            </a:r>
            <a:r>
              <a:rPr kumimoji="0" lang="zh-TW" altLang="zh-TW" sz="1400" i="0" u="none" strike="noStrike" cap="none" normalizeH="0" baseline="0" dirty="0">
                <a:ln>
                  <a:noFill/>
                </a:ln>
                <a:solidFill>
                  <a:schemeClr val="tx1"/>
                </a:solidFill>
                <a:effectLst/>
                <a:ea typeface="inherit"/>
              </a:rPr>
              <a:t>: This condition filters the rows to only include those where the </a:t>
            </a:r>
            <a:r>
              <a:rPr kumimoji="0" lang="zh-TW" altLang="zh-TW" sz="1400" i="0" u="none" strike="noStrike" cap="none" normalizeH="0" baseline="0" dirty="0">
                <a:ln>
                  <a:noFill/>
                </a:ln>
                <a:solidFill>
                  <a:schemeClr val="tx1"/>
                </a:solidFill>
                <a:effectLst/>
                <a:latin typeface="Arial Unicode MS"/>
                <a:ea typeface="inherit"/>
              </a:rPr>
              <a:t>Customer</a:t>
            </a:r>
            <a:r>
              <a:rPr kumimoji="0" lang="zh-TW" altLang="zh-TW" sz="1400" i="0" u="none" strike="noStrike" cap="none" normalizeH="0" baseline="0" dirty="0">
                <a:ln>
                  <a:noFill/>
                </a:ln>
                <a:solidFill>
                  <a:schemeClr val="tx1"/>
                </a:solidFill>
                <a:effectLst/>
                <a:ea typeface="inherit"/>
              </a:rPr>
              <a:t> column matches 'NASA (CRS)', indicating launches by NASA Commercial Resupply Services.</a:t>
            </a:r>
            <a:endParaRPr kumimoji="0" lang="zh-TW" altLang="zh-TW" sz="140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i="0" u="none" strike="noStrike" cap="none" normalizeH="0" baseline="0" dirty="0">
                <a:ln>
                  <a:noFill/>
                </a:ln>
                <a:solidFill>
                  <a:schemeClr val="tx1"/>
                </a:solidFill>
                <a:effectLst/>
                <a:latin typeface="Arial" panose="020B0604020202020204" pitchFamily="34" charset="0"/>
                <a:ea typeface="inherit"/>
              </a:rPr>
              <a:t>The result of this query is the total payload mass in kilograms carried by boosters launched by NASA (CRS).</a:t>
            </a:r>
            <a:endParaRPr kumimoji="0" lang="zh-TW" altLang="zh-TW" sz="140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ts val="600"/>
              </a:spcBef>
              <a:spcAft>
                <a:spcPct val="0"/>
              </a:spcAft>
              <a:buClrTx/>
              <a:buSzTx/>
              <a:buFontTx/>
              <a:buNone/>
              <a:tabLst/>
            </a:pPr>
            <a:r>
              <a:rPr kumimoji="0" lang="zh-TW" altLang="zh-TW" sz="1400" i="0" u="none" strike="noStrike" cap="none" normalizeH="0" baseline="0" dirty="0">
                <a:ln>
                  <a:noFill/>
                </a:ln>
                <a:solidFill>
                  <a:schemeClr val="tx1"/>
                </a:solidFill>
                <a:effectLst/>
                <a:latin typeface="Arial" panose="020B0604020202020204" pitchFamily="34" charset="0"/>
                <a:ea typeface="inherit"/>
              </a:rPr>
              <a:t>Query Result:</a:t>
            </a:r>
            <a:r>
              <a:rPr kumimoji="0" lang="zh-TW" altLang="zh-TW" sz="1400" i="0" u="none" strike="noStrike" cap="none" normalizeH="0" baseline="0" dirty="0">
                <a:ln>
                  <a:noFill/>
                </a:ln>
                <a:solidFill>
                  <a:schemeClr val="tx1"/>
                </a:solidFill>
                <a:effectLst/>
                <a:latin typeface="Arial" panose="020B0604020202020204" pitchFamily="34" charset="0"/>
                <a:ea typeface="-apple-system"/>
              </a:rPr>
              <a:t> The result of the query is </a:t>
            </a:r>
            <a:r>
              <a:rPr kumimoji="0" lang="zh-TW" altLang="zh-TW" sz="1400" i="0" u="none" strike="noStrike" cap="none" normalizeH="0" baseline="0" dirty="0">
                <a:ln>
                  <a:noFill/>
                </a:ln>
                <a:solidFill>
                  <a:schemeClr val="tx1"/>
                </a:solidFill>
                <a:effectLst/>
                <a:latin typeface="Arial Unicode MS"/>
                <a:ea typeface="-apple-system"/>
              </a:rPr>
              <a:t>45596</a:t>
            </a:r>
            <a:r>
              <a:rPr kumimoji="0" lang="zh-TW" altLang="zh-TW" sz="1400" i="0" u="none" strike="noStrike" cap="none" normalizeH="0" baseline="0" dirty="0">
                <a:ln>
                  <a:noFill/>
                </a:ln>
                <a:solidFill>
                  <a:schemeClr val="tx1"/>
                </a:solidFill>
                <a:effectLst/>
                <a:ea typeface="-apple-system"/>
              </a:rPr>
              <a:t>, which represents the total payload mass carried by boosters launched by NASA (CRS) according to the data in </a:t>
            </a:r>
            <a:r>
              <a:rPr kumimoji="0" lang="zh-TW" altLang="zh-TW" sz="1400" i="0" u="none" strike="noStrike" cap="none" normalizeH="0" baseline="0" dirty="0">
                <a:ln>
                  <a:noFill/>
                </a:ln>
                <a:solidFill>
                  <a:schemeClr val="tx1"/>
                </a:solidFill>
                <a:effectLst/>
                <a:latin typeface="Arial Unicode MS"/>
                <a:ea typeface="-apple-system"/>
              </a:rPr>
              <a:t>SPACEXTABLE</a:t>
            </a:r>
            <a:endParaRPr kumimoji="0" lang="zh-TW" altLang="zh-TW" sz="1400" i="0" u="none" strike="noStrike" cap="none" normalizeH="0" baseline="0" dirty="0">
              <a:ln>
                <a:noFill/>
              </a:ln>
              <a:solidFill>
                <a:schemeClr val="tx1"/>
              </a:solidFill>
              <a:effectLst/>
              <a:latin typeface="Arial" panose="020B0604020202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圖片 5">
            <a:extLst>
              <a:ext uri="{FF2B5EF4-FFF2-40B4-BE49-F238E27FC236}">
                <a16:creationId xmlns:a16="http://schemas.microsoft.com/office/drawing/2014/main" id="{E5B6E6B7-30A6-4126-9E65-CF71D9E9FB62}"/>
              </a:ext>
            </a:extLst>
          </p:cNvPr>
          <p:cNvPicPr>
            <a:picLocks noChangeAspect="1"/>
          </p:cNvPicPr>
          <p:nvPr/>
        </p:nvPicPr>
        <p:blipFill>
          <a:blip r:embed="rId3"/>
          <a:stretch>
            <a:fillRect/>
          </a:stretch>
        </p:blipFill>
        <p:spPr>
          <a:xfrm>
            <a:off x="770011" y="4170074"/>
            <a:ext cx="6286500" cy="2000250"/>
          </a:xfrm>
          <a:prstGeom prst="rect">
            <a:avLst/>
          </a:prstGeom>
        </p:spPr>
      </p:pic>
      <p:sp>
        <p:nvSpPr>
          <p:cNvPr id="7" name="Rectangle 1">
            <a:extLst>
              <a:ext uri="{FF2B5EF4-FFF2-40B4-BE49-F238E27FC236}">
                <a16:creationId xmlns:a16="http://schemas.microsoft.com/office/drawing/2014/main" id="{627A66A3-7ED7-4EC6-A69D-1BED0ACEE858}"/>
              </a:ext>
            </a:extLst>
          </p:cNvPr>
          <p:cNvSpPr>
            <a:spLocks noChangeArrowheads="1"/>
          </p:cNvSpPr>
          <p:nvPr/>
        </p:nvSpPr>
        <p:spPr bwMode="auto">
          <a:xfrm>
            <a:off x="0" y="90100"/>
            <a:ext cx="5134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25392" tIns="0" rIns="25392"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45607" y="1380967"/>
            <a:ext cx="10612365" cy="2581433"/>
          </a:xfrm>
          <a:prstGeom prst="rect">
            <a:avLst/>
          </a:prstGeom>
        </p:spPr>
        <p:txBody>
          <a:bodyPr>
            <a:noAutofit/>
          </a:bodyPr>
          <a:lstStyle/>
          <a:p>
            <a:pPr marL="0" marR="0" lvl="0" indent="0" algn="l" defTabSz="914400" rtl="0" eaLnBrk="0" fontAlgn="base" latinLnBrk="0" hangingPunct="0">
              <a:lnSpc>
                <a:spcPct val="100000"/>
              </a:lnSpc>
              <a:spcBef>
                <a:spcPts val="600"/>
              </a:spcBef>
              <a:spcAft>
                <a:spcPct val="0"/>
              </a:spcAft>
              <a:buClrTx/>
              <a:buSzTx/>
              <a:buFontTx/>
              <a:buNone/>
              <a:tabLst/>
            </a:pPr>
            <a:r>
              <a:rPr kumimoji="0" lang="zh-TW" altLang="zh-TW" sz="1400" b="1" i="0" u="none" strike="noStrike" cap="none" normalizeH="0" baseline="0" dirty="0">
                <a:ln>
                  <a:noFill/>
                </a:ln>
                <a:solidFill>
                  <a:schemeClr val="tx1"/>
                </a:solidFill>
                <a:effectLst/>
                <a:ea typeface="inherit"/>
              </a:rPr>
              <a:t>Explanation:</a:t>
            </a:r>
            <a:endParaRPr kumimoji="0" lang="zh-TW" altLang="zh-TW"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0" i="0" u="none" strike="noStrike" cap="none" normalizeH="0" baseline="0" dirty="0">
                <a:ln>
                  <a:noFill/>
                </a:ln>
                <a:solidFill>
                  <a:schemeClr val="tx1"/>
                </a:solidFill>
                <a:effectLst/>
                <a:ea typeface="inherit"/>
              </a:rPr>
              <a:t>SELECT AVG(PAYLOAD_MASS_KG_): This part of the query calculates the average of the payload masses.</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ts val="600"/>
              </a:spcBef>
              <a:spcAft>
                <a:spcPct val="0"/>
              </a:spcAft>
              <a:buClrTx/>
              <a:buSzTx/>
              <a:buFontTx/>
              <a:buChar char="•"/>
              <a:tabLst/>
            </a:pP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0" i="0" u="none" strike="noStrike" cap="none" normalizeH="0" baseline="0" dirty="0">
                <a:ln>
                  <a:noFill/>
                </a:ln>
                <a:solidFill>
                  <a:schemeClr val="tx1"/>
                </a:solidFill>
                <a:effectLst/>
                <a:ea typeface="inherit"/>
              </a:rPr>
              <a:t>FROM SPACEXTABLE: This specifies the table from which to retrieve the data.</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ts val="600"/>
              </a:spcBef>
              <a:spcAft>
                <a:spcPct val="0"/>
              </a:spcAft>
              <a:buClrTx/>
              <a:buSzTx/>
              <a:buFontTx/>
              <a:buChar char="•"/>
              <a:tabLst/>
            </a:pP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0" i="0" u="none" strike="noStrike" cap="none" normalizeH="0" baseline="0" dirty="0">
                <a:ln>
                  <a:noFill/>
                </a:ln>
                <a:solidFill>
                  <a:schemeClr val="tx1"/>
                </a:solidFill>
                <a:effectLst/>
                <a:ea typeface="inherit"/>
              </a:rPr>
              <a:t>WHERE Booster_Version LIKE '%F9 v1.1%': This condition filters the rows to only include those where the Booster_Version column contains the string 'F9 v1.1', ensuring that only data for boosters of this specific version is considered.</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ts val="600"/>
              </a:spcBef>
              <a:spcAft>
                <a:spcPct val="0"/>
              </a:spcAft>
              <a:buClrTx/>
              <a:buSzTx/>
              <a:buFontTx/>
              <a:buChar char="•"/>
              <a:tabLst/>
            </a:pP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ts val="600"/>
              </a:spcBef>
              <a:spcAft>
                <a:spcPct val="0"/>
              </a:spcAft>
              <a:buClrTx/>
              <a:buSzTx/>
              <a:buFontTx/>
              <a:buChar char="•"/>
              <a:tabLst/>
            </a:pPr>
            <a:r>
              <a:rPr kumimoji="0" lang="zh-TW" altLang="zh-TW" sz="1400" b="0" i="0" u="none" strike="noStrike" cap="none" normalizeH="0" baseline="0" dirty="0">
                <a:ln>
                  <a:noFill/>
                </a:ln>
                <a:solidFill>
                  <a:schemeClr val="tx1"/>
                </a:solidFill>
                <a:effectLst/>
                <a:ea typeface="inherit"/>
              </a:rPr>
              <a:t>The result of this query is the average payload mass in kilograms carried by boosters of version F9 v1.1.</a:t>
            </a:r>
            <a:endParaRPr kumimoji="0" lang="zh-TW" altLang="zh-TW" sz="1400" b="0" i="0" u="none" strike="noStrike" cap="none" normalizeH="0" baseline="0" dirty="0">
              <a:ln>
                <a:noFill/>
              </a:ln>
              <a:solidFill>
                <a:schemeClr val="tx1"/>
              </a:solidFill>
              <a:effectLst/>
              <a:ea typeface="-apple-system"/>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圖片 5">
            <a:extLst>
              <a:ext uri="{FF2B5EF4-FFF2-40B4-BE49-F238E27FC236}">
                <a16:creationId xmlns:a16="http://schemas.microsoft.com/office/drawing/2014/main" id="{D5327F24-5814-489F-AE24-2BA48B0994A5}"/>
              </a:ext>
            </a:extLst>
          </p:cNvPr>
          <p:cNvPicPr>
            <a:picLocks noChangeAspect="1"/>
          </p:cNvPicPr>
          <p:nvPr/>
        </p:nvPicPr>
        <p:blipFill>
          <a:blip r:embed="rId3"/>
          <a:stretch>
            <a:fillRect/>
          </a:stretch>
        </p:blipFill>
        <p:spPr>
          <a:xfrm>
            <a:off x="845607" y="4305300"/>
            <a:ext cx="7296150" cy="2133600"/>
          </a:xfrm>
          <a:prstGeom prst="rect">
            <a:avLst/>
          </a:prstGeom>
        </p:spPr>
      </p:pic>
      <p:sp>
        <p:nvSpPr>
          <p:cNvPr id="7" name="Rectangle 1">
            <a:extLst>
              <a:ext uri="{FF2B5EF4-FFF2-40B4-BE49-F238E27FC236}">
                <a16:creationId xmlns:a16="http://schemas.microsoft.com/office/drawing/2014/main" id="{0FE9FAAE-7E5A-444A-8777-747F832CA8B7}"/>
              </a:ext>
            </a:extLst>
          </p:cNvPr>
          <p:cNvSpPr>
            <a:spLocks noChangeArrowheads="1"/>
          </p:cNvSpPr>
          <p:nvPr/>
        </p:nvSpPr>
        <p:spPr bwMode="auto">
          <a:xfrm>
            <a:off x="0" y="90100"/>
            <a:ext cx="5134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25392" tIns="0" rIns="25392"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19225"/>
            <a:ext cx="10651979" cy="2009775"/>
          </a:xfrm>
          <a:prstGeom prst="rect">
            <a:avLst/>
          </a:prstGeom>
        </p:spPr>
        <p:txBody>
          <a:bodyPr lIns="91440" tIns="45720" rIns="91440" bIns="45720" anchor="t">
            <a:norm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400" b="1" i="0" u="none" strike="noStrike" cap="none" normalizeH="0" baseline="0" dirty="0">
                <a:ln>
                  <a:noFill/>
                </a:ln>
                <a:solidFill>
                  <a:schemeClr val="tx1"/>
                </a:solidFill>
                <a:effectLst/>
                <a:ea typeface="inherit"/>
              </a:rPr>
              <a:t>Explanation:</a:t>
            </a:r>
            <a:endParaRPr kumimoji="0" lang="zh-TW" altLang="zh-TW"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ea typeface="inherit"/>
              </a:rPr>
              <a:t>SELECT min(Date): This part of the query selects the earliest date from the results.</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ea typeface="inherit"/>
              </a:rPr>
              <a:t>FROM SPACEXTABLE: This specifies the table from which to retrieve the data.</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ea typeface="inherit"/>
              </a:rPr>
              <a:t>WHERE Landing_Outcome='Success (ground pad)': This condition filters the rows to only include those where the Landing_Outcome column matches 'Success (ground pad)', indicating successful landings on the ground pad.</a:t>
            </a:r>
            <a:endParaRPr kumimoji="0" lang="zh-TW" altLang="zh-TW" sz="14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400" b="0" i="0" u="none" strike="noStrike" cap="none" normalizeH="0" baseline="0" dirty="0">
              <a:ln>
                <a:noFill/>
              </a:ln>
              <a:solidFill>
                <a:schemeClr val="tx1"/>
              </a:solidFill>
              <a:effectLst/>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圖片 5">
            <a:extLst>
              <a:ext uri="{FF2B5EF4-FFF2-40B4-BE49-F238E27FC236}">
                <a16:creationId xmlns:a16="http://schemas.microsoft.com/office/drawing/2014/main" id="{B62A8FCC-49B7-4759-B0D2-73D34E9210AE}"/>
              </a:ext>
            </a:extLst>
          </p:cNvPr>
          <p:cNvPicPr>
            <a:picLocks noChangeAspect="1"/>
          </p:cNvPicPr>
          <p:nvPr/>
        </p:nvPicPr>
        <p:blipFill rotWithShape="1">
          <a:blip r:embed="rId3"/>
          <a:srcRect b="55310"/>
          <a:stretch/>
        </p:blipFill>
        <p:spPr>
          <a:xfrm>
            <a:off x="770011" y="3524755"/>
            <a:ext cx="9972675" cy="2405063"/>
          </a:xfrm>
          <a:prstGeom prst="rect">
            <a:avLst/>
          </a:prstGeom>
        </p:spPr>
      </p:pic>
      <p:sp>
        <p:nvSpPr>
          <p:cNvPr id="7" name="Rectangle 1">
            <a:extLst>
              <a:ext uri="{FF2B5EF4-FFF2-40B4-BE49-F238E27FC236}">
                <a16:creationId xmlns:a16="http://schemas.microsoft.com/office/drawing/2014/main" id="{B63911B0-9632-4DD5-987D-F6A97D67B9E5}"/>
              </a:ext>
            </a:extLst>
          </p:cNvPr>
          <p:cNvSpPr>
            <a:spLocks noChangeArrowheads="1"/>
          </p:cNvSpPr>
          <p:nvPr/>
        </p:nvSpPr>
        <p:spPr bwMode="auto">
          <a:xfrm>
            <a:off x="0" y="90100"/>
            <a:ext cx="5134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25392" tIns="0" rIns="25392"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6525"/>
            <a:ext cx="10602840" cy="2241550"/>
          </a:xfrm>
          <a:prstGeom prst="rect">
            <a:avLst/>
          </a:prstGeom>
        </p:spPr>
        <p:txBody>
          <a:bodyPr lIns="91440" tIns="45720" rIns="91440" bIns="45720" anchor="t">
            <a:norm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Explanation:</a:t>
            </a:r>
            <a:endParaRPr kumimoji="0" lang="zh-TW" altLang="zh-TW"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latin typeface="Arial Unicode MS"/>
                <a:ea typeface="inherit"/>
              </a:rPr>
              <a:t>SELECT Booster_Version</a:t>
            </a:r>
            <a:r>
              <a:rPr kumimoji="0" lang="zh-TW" altLang="zh-TW" sz="1400" b="0" i="0" u="none" strike="noStrike" cap="none" normalizeH="0" baseline="0" dirty="0">
                <a:ln>
                  <a:noFill/>
                </a:ln>
                <a:solidFill>
                  <a:schemeClr val="tx1"/>
                </a:solidFill>
                <a:effectLst/>
                <a:ea typeface="inherit"/>
              </a:rPr>
              <a:t>: This part of the query specifies that we are selecting the booster version names</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latin typeface="Arial Unicode MS"/>
                <a:ea typeface="inherit"/>
              </a:rPr>
              <a:t>FROM SPACEXTABLE</a:t>
            </a:r>
            <a:r>
              <a:rPr kumimoji="0" lang="zh-TW" altLang="zh-TW" sz="1400" b="0" i="0" u="none" strike="noStrike" cap="none" normalizeH="0" baseline="0" dirty="0">
                <a:ln>
                  <a:noFill/>
                </a:ln>
                <a:solidFill>
                  <a:schemeClr val="tx1"/>
                </a:solidFill>
                <a:effectLst/>
                <a:ea typeface="inherit"/>
              </a:rPr>
              <a:t>: This specifies the table from which to retrieve the data</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latin typeface="Arial Unicode MS"/>
                <a:ea typeface="inherit"/>
              </a:rPr>
              <a:t>WHERE Landing_Outcome='Success (drone ship)'</a:t>
            </a:r>
            <a:r>
              <a:rPr kumimoji="0" lang="zh-TW" altLang="zh-TW" sz="1400" b="0" i="0" u="none" strike="noStrike" cap="none" normalizeH="0" baseline="0" dirty="0">
                <a:ln>
                  <a:noFill/>
                </a:ln>
                <a:solidFill>
                  <a:schemeClr val="tx1"/>
                </a:solidFill>
                <a:effectLst/>
                <a:ea typeface="inherit"/>
              </a:rPr>
              <a:t>: This condition filters the rows to only include those where the landing outcome was a success on a drone ship</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latin typeface="Arial Unicode MS"/>
                <a:ea typeface="inherit"/>
              </a:rPr>
              <a:t>AND PAYLOAD_MASS_KG_ BETWEEN 4000 AND 6000</a:t>
            </a:r>
            <a:r>
              <a:rPr kumimoji="0" lang="zh-TW" altLang="zh-TW" sz="1400" b="0" i="0" u="none" strike="noStrike" cap="none" normalizeH="0" baseline="0" dirty="0">
                <a:ln>
                  <a:noFill/>
                </a:ln>
                <a:solidFill>
                  <a:schemeClr val="tx1"/>
                </a:solidFill>
                <a:effectLst/>
                <a:ea typeface="inherit"/>
              </a:rPr>
              <a:t>: This condition further filters the results to only include those rows where the payload mass was between 4000 and 6000 kilograms.</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400" b="0" i="0" u="none" strike="noStrike" cap="none" normalizeH="0" baseline="0" dirty="0">
              <a:ln>
                <a:noFill/>
              </a:ln>
              <a:solidFill>
                <a:schemeClr val="tx1"/>
              </a:solidFill>
              <a:effectLst/>
              <a:latin typeface="Arial" panose="020B0604020202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圖片 2">
            <a:extLst>
              <a:ext uri="{FF2B5EF4-FFF2-40B4-BE49-F238E27FC236}">
                <a16:creationId xmlns:a16="http://schemas.microsoft.com/office/drawing/2014/main" id="{1A4AF723-0D31-482E-87F9-68F39B26EE0B}"/>
              </a:ext>
            </a:extLst>
          </p:cNvPr>
          <p:cNvPicPr>
            <a:picLocks noChangeAspect="1"/>
          </p:cNvPicPr>
          <p:nvPr/>
        </p:nvPicPr>
        <p:blipFill rotWithShape="1">
          <a:blip r:embed="rId3"/>
          <a:srcRect t="42920"/>
          <a:stretch/>
        </p:blipFill>
        <p:spPr>
          <a:xfrm>
            <a:off x="909335" y="3786188"/>
            <a:ext cx="9972675" cy="307181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390525" y="1295400"/>
            <a:ext cx="11496675" cy="556260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lnSpc>
                <a:spcPct val="100000"/>
              </a:lnSpc>
              <a:spcBef>
                <a:spcPts val="1400"/>
              </a:spcBef>
            </a:pPr>
            <a:r>
              <a:rPr lang="en-US" sz="2200" b="1" dirty="0">
                <a:solidFill>
                  <a:schemeClr val="accent3">
                    <a:lumMod val="25000"/>
                  </a:schemeClr>
                </a:solidFill>
                <a:latin typeface="Abadi" panose="020B0604020104020204" pitchFamily="34" charset="0"/>
              </a:rPr>
              <a:t>Summary of methodologies</a:t>
            </a:r>
            <a:endParaRPr kumimoji="0" lang="zh-TW" altLang="zh-TW" sz="1800" b="1"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AutoNum type="arabicPeriod"/>
              <a:tabLst/>
            </a:pPr>
            <a:r>
              <a:rPr kumimoji="0" lang="zh-TW" altLang="zh-TW" sz="1200" b="1" i="0" u="none" strike="noStrike" cap="none" normalizeH="0" baseline="0" dirty="0">
                <a:ln>
                  <a:noFill/>
                </a:ln>
                <a:solidFill>
                  <a:schemeClr val="tx1"/>
                </a:solidFill>
                <a:effectLst/>
                <a:latin typeface="Arial" panose="020B0604020202020204" pitchFamily="34" charset="0"/>
                <a:ea typeface="inherit"/>
              </a:rPr>
              <a:t>Data Collection and Preparation</a:t>
            </a:r>
            <a:r>
              <a:rPr kumimoji="0" lang="zh-TW" altLang="zh-TW" sz="1200" b="0" i="0" u="none" strike="noStrike" cap="none" normalizeH="0" baseline="0" dirty="0">
                <a:ln>
                  <a:noFill/>
                </a:ln>
                <a:solidFill>
                  <a:schemeClr val="tx1"/>
                </a:solidFill>
                <a:effectLst/>
                <a:latin typeface="Arial" panose="020B0604020202020204" pitchFamily="34" charset="0"/>
                <a:ea typeface="inherit"/>
              </a:rPr>
              <a:t>:</a:t>
            </a:r>
            <a:endParaRPr lang="en-US" altLang="zh-TW" sz="1000" dirty="0">
              <a:solidFill>
                <a:schemeClr val="tx1"/>
              </a:solidFill>
              <a:latin typeface="Arial" panose="020B0604020202020204" pitchFamily="34" charset="0"/>
              <a:ea typeface="inherit"/>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n"/>
              <a:tabLst/>
            </a:pPr>
            <a:r>
              <a:rPr kumimoji="0" lang="zh-TW" altLang="zh-TW" sz="1200" b="1" i="0" u="none" strike="noStrike" cap="none" normalizeH="0" baseline="0" dirty="0">
                <a:ln>
                  <a:noFill/>
                </a:ln>
                <a:solidFill>
                  <a:schemeClr val="tx1"/>
                </a:solidFill>
                <a:effectLst/>
                <a:latin typeface="Arial" panose="020B0604020202020204" pitchFamily="34" charset="0"/>
                <a:ea typeface="inherit"/>
              </a:rPr>
              <a:t>Data Loading</a:t>
            </a:r>
            <a:r>
              <a:rPr kumimoji="0" lang="zh-TW" altLang="zh-TW" sz="1200" b="0" i="0" u="none" strike="noStrike" cap="none" normalizeH="0" baseline="0" dirty="0">
                <a:ln>
                  <a:noFill/>
                </a:ln>
                <a:solidFill>
                  <a:schemeClr val="tx1"/>
                </a:solidFill>
                <a:effectLst/>
                <a:latin typeface="Arial" panose="020B0604020202020204" pitchFamily="34" charset="0"/>
                <a:ea typeface="inherit"/>
              </a:rPr>
              <a:t>: The SpaceX launch records dataset was loaded into a Pandas DataFrame for manipulation and analysis.</a:t>
            </a:r>
            <a:endParaRPr lang="en-US" altLang="zh-TW" sz="1000" dirty="0">
              <a:solidFill>
                <a:schemeClr val="tx1"/>
              </a:solidFill>
              <a:latin typeface="Arial" panose="020B0604020202020204" pitchFamily="34" charset="0"/>
              <a:ea typeface="inherit"/>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n"/>
              <a:tabLst/>
            </a:pPr>
            <a:r>
              <a:rPr kumimoji="0" lang="zh-TW" altLang="zh-TW" sz="1200" b="1" i="0" u="none" strike="noStrike" cap="none" normalizeH="0" baseline="0" dirty="0">
                <a:ln>
                  <a:noFill/>
                </a:ln>
                <a:solidFill>
                  <a:schemeClr val="tx1"/>
                </a:solidFill>
                <a:effectLst/>
                <a:latin typeface="Arial" panose="020B0604020202020204" pitchFamily="34" charset="0"/>
                <a:ea typeface="inherit"/>
              </a:rPr>
              <a:t>Feature Engineering</a:t>
            </a:r>
            <a:r>
              <a:rPr kumimoji="0" lang="zh-TW" altLang="zh-TW" sz="1200" b="0" i="0" u="none" strike="noStrike" cap="none" normalizeH="0" baseline="0" dirty="0">
                <a:ln>
                  <a:noFill/>
                </a:ln>
                <a:solidFill>
                  <a:schemeClr val="tx1"/>
                </a:solidFill>
                <a:effectLst/>
                <a:latin typeface="Arial" panose="020B0604020202020204" pitchFamily="34" charset="0"/>
                <a:ea typeface="inherit"/>
              </a:rPr>
              <a:t>: A new column 'Class' was created to categorize each launch as successful (1) or unsuccessful (0) based on the mission outcome.</a:t>
            </a:r>
            <a:endParaRPr lang="en-US" altLang="zh-TW" sz="1000" dirty="0">
              <a:solidFill>
                <a:schemeClr val="tx1"/>
              </a:solidFill>
              <a:latin typeface="Arial" panose="020B0604020202020204" pitchFamily="34" charset="0"/>
              <a:ea typeface="inherit"/>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n"/>
              <a:tabLst/>
            </a:pPr>
            <a:r>
              <a:rPr kumimoji="0" lang="zh-TW" altLang="zh-TW" sz="1200" b="1" i="0" u="none" strike="noStrike" cap="none" normalizeH="0" baseline="0" dirty="0">
                <a:ln>
                  <a:noFill/>
                </a:ln>
                <a:solidFill>
                  <a:schemeClr val="tx1"/>
                </a:solidFill>
                <a:effectLst/>
                <a:latin typeface="Arial" panose="020B0604020202020204" pitchFamily="34" charset="0"/>
                <a:ea typeface="inherit"/>
              </a:rPr>
              <a:t>Data Standardization</a:t>
            </a:r>
            <a:r>
              <a:rPr kumimoji="0" lang="zh-TW" altLang="zh-TW" sz="1200" b="0" i="0" u="none" strike="noStrike" cap="none" normalizeH="0" baseline="0" dirty="0">
                <a:ln>
                  <a:noFill/>
                </a:ln>
                <a:solidFill>
                  <a:schemeClr val="tx1"/>
                </a:solidFill>
                <a:effectLst/>
                <a:latin typeface="Arial" panose="020B0604020202020204" pitchFamily="34" charset="0"/>
                <a:ea typeface="inherit"/>
              </a:rPr>
              <a:t>: Numerical features such as 'Payload Mass (kg)' and 'Flight Number' were standardized using </a:t>
            </a:r>
            <a:r>
              <a:rPr kumimoji="0" lang="zh-TW" altLang="zh-TW" sz="1000" b="0" i="0" u="none" strike="noStrike" cap="none" normalizeH="0" baseline="0" dirty="0">
                <a:ln>
                  <a:noFill/>
                </a:ln>
                <a:solidFill>
                  <a:schemeClr val="tx1"/>
                </a:solidFill>
                <a:effectLst/>
                <a:latin typeface="Arial Unicode MS"/>
                <a:ea typeface="inherit"/>
              </a:rPr>
              <a:t>StandardScaler</a:t>
            </a:r>
            <a:r>
              <a:rPr kumimoji="0" lang="zh-TW" altLang="zh-TW" sz="1200" b="0" i="0" u="none" strike="noStrike" cap="none" normalizeH="0" baseline="0" dirty="0">
                <a:ln>
                  <a:noFill/>
                </a:ln>
                <a:solidFill>
                  <a:schemeClr val="tx1"/>
                </a:solidFill>
                <a:effectLst/>
                <a:ea typeface="inherit"/>
              </a:rPr>
              <a:t> to ensure uniformity and improve model performance.</a:t>
            </a:r>
            <a:endParaRPr lang="en-US" altLang="zh-TW" sz="1000" dirty="0">
              <a:solidFill>
                <a:schemeClr val="tx1"/>
              </a:solidFill>
              <a:latin typeface="Arial" panose="020B0604020202020204" pitchFamily="34" charset="0"/>
              <a:ea typeface="inherit"/>
            </a:endParaRPr>
          </a:p>
          <a:p>
            <a:pPr marR="0" lvl="0" algn="just" defTabSz="914400" rtl="0" eaLnBrk="0" fontAlgn="base" latinLnBrk="0" hangingPunct="0">
              <a:lnSpc>
                <a:spcPct val="100000"/>
              </a:lnSpc>
              <a:spcBef>
                <a:spcPct val="0"/>
              </a:spcBef>
              <a:spcAft>
                <a:spcPct val="0"/>
              </a:spcAft>
              <a:buClrTx/>
              <a:buSzTx/>
              <a:buFont typeface="Wingdings" panose="05000000000000000000" pitchFamily="2" charset="2"/>
              <a:buChar char="n"/>
              <a:tabLst/>
            </a:pPr>
            <a:r>
              <a:rPr kumimoji="0" lang="zh-TW" altLang="zh-TW" sz="1200" b="1" i="0" u="none" strike="noStrike" cap="none" normalizeH="0" baseline="0" dirty="0">
                <a:ln>
                  <a:noFill/>
                </a:ln>
                <a:solidFill>
                  <a:schemeClr val="tx1"/>
                </a:solidFill>
                <a:effectLst/>
                <a:latin typeface="Arial" panose="020B0604020202020204" pitchFamily="34" charset="0"/>
                <a:ea typeface="inherit"/>
              </a:rPr>
              <a:t>Data Splitting</a:t>
            </a:r>
            <a:r>
              <a:rPr kumimoji="0" lang="zh-TW" altLang="zh-TW" sz="1200" b="0" i="0" u="none" strike="noStrike" cap="none" normalizeH="0" baseline="0" dirty="0">
                <a:ln>
                  <a:noFill/>
                </a:ln>
                <a:solidFill>
                  <a:schemeClr val="tx1"/>
                </a:solidFill>
                <a:effectLst/>
                <a:latin typeface="Arial" panose="020B0604020202020204" pitchFamily="34" charset="0"/>
                <a:ea typeface="inherit"/>
              </a:rPr>
              <a:t>: The dataset was split into training and test sets using </a:t>
            </a:r>
            <a:r>
              <a:rPr kumimoji="0" lang="zh-TW" altLang="zh-TW" sz="1000" b="0" i="0" u="none" strike="noStrike" cap="none" normalizeH="0" baseline="0" dirty="0">
                <a:ln>
                  <a:noFill/>
                </a:ln>
                <a:solidFill>
                  <a:schemeClr val="tx1"/>
                </a:solidFill>
                <a:effectLst/>
                <a:latin typeface="Arial Unicode MS"/>
                <a:ea typeface="inherit"/>
              </a:rPr>
              <a:t>train_test_split</a:t>
            </a:r>
            <a:r>
              <a:rPr kumimoji="0" lang="zh-TW" altLang="zh-TW" sz="1200" b="0" i="0" u="none" strike="noStrike" cap="none" normalizeH="0" baseline="0" dirty="0">
                <a:ln>
                  <a:noFill/>
                </a:ln>
                <a:solidFill>
                  <a:schemeClr val="tx1"/>
                </a:solidFill>
                <a:effectLst/>
                <a:ea typeface="inherit"/>
              </a:rPr>
              <a:t> to facilitate model training and evaluation.</a:t>
            </a:r>
            <a:endParaRPr kumimoji="0" lang="zh-TW" altLang="zh-TW" sz="10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just" defTabSz="914400" rtl="0" eaLnBrk="0" fontAlgn="base" latinLnBrk="0" hangingPunct="0">
              <a:lnSpc>
                <a:spcPct val="100000"/>
              </a:lnSpc>
              <a:spcBef>
                <a:spcPct val="0"/>
              </a:spcBef>
              <a:spcAft>
                <a:spcPct val="0"/>
              </a:spcAft>
              <a:buClrTx/>
              <a:buSzTx/>
              <a:buFontTx/>
              <a:buAutoNum type="arabicPeriod" startAt="2"/>
              <a:tabLst/>
            </a:pPr>
            <a:r>
              <a:rPr kumimoji="0" lang="zh-TW" altLang="zh-TW" sz="1200" b="1" i="0" u="none" strike="noStrike" cap="none" normalizeH="0" baseline="0" dirty="0">
                <a:ln>
                  <a:noFill/>
                </a:ln>
                <a:solidFill>
                  <a:schemeClr val="tx1"/>
                </a:solidFill>
                <a:effectLst/>
                <a:latin typeface="Arial" panose="020B0604020202020204" pitchFamily="34" charset="0"/>
                <a:ea typeface="inherit"/>
              </a:rPr>
              <a:t>Exploratory Data Analysis (EDA)</a:t>
            </a:r>
            <a:r>
              <a:rPr kumimoji="0" lang="zh-TW" altLang="zh-TW" sz="1200" b="0" i="0" u="none" strike="noStrike" cap="none" normalizeH="0" baseline="0" dirty="0">
                <a:ln>
                  <a:noFill/>
                </a:ln>
                <a:solidFill>
                  <a:schemeClr val="tx1"/>
                </a:solidFill>
                <a:effectLst/>
                <a:latin typeface="Arial" panose="020B0604020202020204" pitchFamily="34" charset="0"/>
                <a:ea typeface="inherit"/>
              </a:rPr>
              <a:t>:</a:t>
            </a:r>
            <a:endParaRPr kumimoji="0" lang="zh-TW" altLang="zh-TW" sz="1000" b="0" i="0" u="none" strike="noStrike" cap="none" normalizeH="0" baseline="0" dirty="0">
              <a:ln>
                <a:noFill/>
              </a:ln>
              <a:solidFill>
                <a:schemeClr val="tx1"/>
              </a:solidFill>
              <a:effectLst/>
              <a:latin typeface="Arial" panose="020B0604020202020204" pitchFamily="34" charset="0"/>
              <a:ea typeface="-apple-system"/>
            </a:endParaRPr>
          </a:p>
          <a:p>
            <a:pPr algn="just" eaLnBrk="0" fontAlgn="base" hangingPunct="0">
              <a:lnSpc>
                <a:spcPct val="100000"/>
              </a:lnSpc>
              <a:spcBef>
                <a:spcPct val="0"/>
              </a:spcBef>
              <a:spcAft>
                <a:spcPct val="0"/>
              </a:spcAft>
              <a:buFont typeface="Wingdings" panose="05000000000000000000" pitchFamily="2" charset="2"/>
              <a:buChar char="n"/>
            </a:pPr>
            <a:r>
              <a:rPr lang="zh-TW" altLang="zh-TW" sz="1200" b="1" dirty="0">
                <a:solidFill>
                  <a:schemeClr val="tx1"/>
                </a:solidFill>
                <a:latin typeface="Arial" panose="020B0604020202020204" pitchFamily="34" charset="0"/>
              </a:rPr>
              <a:t>Data Visualization: </a:t>
            </a:r>
            <a:r>
              <a:rPr lang="zh-TW" altLang="zh-TW" sz="1200" dirty="0">
                <a:solidFill>
                  <a:schemeClr val="tx1"/>
                </a:solidFill>
                <a:latin typeface="Arial" panose="020B0604020202020204" pitchFamily="34" charset="0"/>
              </a:rPr>
              <a:t>Visualizations such as count plots and scatter plots were created to understand the distribution of successful and unsuccessful landings and the relationship between payload mass and landing success.</a:t>
            </a:r>
          </a:p>
          <a:p>
            <a:pPr marL="0" marR="0" lvl="0" indent="0" algn="just" defTabSz="914400" rtl="0" eaLnBrk="0" fontAlgn="base" latinLnBrk="0" hangingPunct="0">
              <a:lnSpc>
                <a:spcPct val="100000"/>
              </a:lnSpc>
              <a:spcBef>
                <a:spcPct val="0"/>
              </a:spcBef>
              <a:spcAft>
                <a:spcPct val="0"/>
              </a:spcAft>
              <a:buClrTx/>
              <a:buSzTx/>
              <a:buFontTx/>
              <a:buAutoNum type="arabicPeriod" startAt="3"/>
              <a:tabLst/>
            </a:pPr>
            <a:r>
              <a:rPr kumimoji="0" lang="zh-TW" altLang="zh-TW" sz="1200" b="1" i="0" u="none" strike="noStrike" cap="none" normalizeH="0" baseline="0" dirty="0">
                <a:ln>
                  <a:noFill/>
                </a:ln>
                <a:solidFill>
                  <a:schemeClr val="tx1"/>
                </a:solidFill>
                <a:effectLst/>
                <a:latin typeface="Arial" panose="020B0604020202020204" pitchFamily="34" charset="0"/>
                <a:ea typeface="inherit"/>
              </a:rPr>
              <a:t>Model Selection and Hyperparameter Tuning</a:t>
            </a:r>
            <a:r>
              <a:rPr kumimoji="0" lang="zh-TW" altLang="zh-TW" sz="1200" b="0" i="0" u="none" strike="noStrike" cap="none" normalizeH="0" baseline="0" dirty="0">
                <a:ln>
                  <a:noFill/>
                </a:ln>
                <a:solidFill>
                  <a:schemeClr val="tx1"/>
                </a:solidFill>
                <a:effectLst/>
                <a:latin typeface="Arial" panose="020B0604020202020204" pitchFamily="34" charset="0"/>
                <a:ea typeface="inherit"/>
              </a:rPr>
              <a:t>:</a:t>
            </a:r>
            <a:endParaRPr kumimoji="0" lang="zh-TW" altLang="zh-TW" sz="1000" b="0" i="0" u="none" strike="noStrike" cap="none" normalizeH="0" baseline="0" dirty="0">
              <a:ln>
                <a:noFill/>
              </a:ln>
              <a:solidFill>
                <a:schemeClr val="tx1"/>
              </a:solidFill>
              <a:effectLst/>
              <a:latin typeface="Arial" panose="020B0604020202020204" pitchFamily="34" charset="0"/>
              <a:ea typeface="-apple-system"/>
            </a:endParaRPr>
          </a:p>
          <a:p>
            <a:pPr algn="just" eaLnBrk="0" fontAlgn="base" hangingPunct="0">
              <a:lnSpc>
                <a:spcPct val="100000"/>
              </a:lnSpc>
              <a:spcBef>
                <a:spcPct val="0"/>
              </a:spcBef>
              <a:spcAft>
                <a:spcPct val="0"/>
              </a:spcAft>
              <a:buFont typeface="Wingdings" panose="05000000000000000000" pitchFamily="2" charset="2"/>
              <a:buChar char="n"/>
            </a:pPr>
            <a:r>
              <a:rPr lang="zh-TW" altLang="zh-TW" sz="1200" b="1" dirty="0">
                <a:solidFill>
                  <a:schemeClr val="tx1"/>
                </a:solidFill>
                <a:latin typeface="Arial" panose="020B0604020202020204" pitchFamily="34" charset="0"/>
              </a:rPr>
              <a:t>Model Initialization: </a:t>
            </a:r>
            <a:r>
              <a:rPr lang="zh-TW" altLang="zh-TW" sz="1200" dirty="0">
                <a:solidFill>
                  <a:schemeClr val="tx1"/>
                </a:solidFill>
                <a:latin typeface="Arial" panose="020B0604020202020204" pitchFamily="34" charset="0"/>
              </a:rPr>
              <a:t>Three machine learning models were considered: Support Vector Machines (SVM), Decision Trees, and Logistic Regression.</a:t>
            </a:r>
          </a:p>
          <a:p>
            <a:pPr algn="just" eaLnBrk="0" fontAlgn="base" hangingPunct="0">
              <a:lnSpc>
                <a:spcPct val="100000"/>
              </a:lnSpc>
              <a:spcBef>
                <a:spcPct val="0"/>
              </a:spcBef>
              <a:spcAft>
                <a:spcPct val="0"/>
              </a:spcAft>
              <a:buFont typeface="Wingdings" panose="05000000000000000000" pitchFamily="2" charset="2"/>
              <a:buChar char="n"/>
            </a:pPr>
            <a:r>
              <a:rPr lang="zh-TW" altLang="zh-TW" sz="1200" b="1" dirty="0">
                <a:solidFill>
                  <a:schemeClr val="tx1"/>
                </a:solidFill>
                <a:latin typeface="Arial" panose="020B0604020202020204" pitchFamily="34" charset="0"/>
              </a:rPr>
              <a:t>Hyperparameter Tuning: </a:t>
            </a:r>
            <a:r>
              <a:rPr lang="zh-TW" altLang="zh-TW" sz="1200" dirty="0">
                <a:solidFill>
                  <a:schemeClr val="tx1"/>
                </a:solidFill>
                <a:latin typeface="Arial" panose="020B0604020202020204" pitchFamily="34" charset="0"/>
              </a:rPr>
              <a:t>GridSearchCV was used to find the optimal hyperparameters for each model. This involved defining a parameter grid for each model and performing cross-validation to identify the best parameters.</a:t>
            </a:r>
          </a:p>
          <a:p>
            <a:pPr algn="just" eaLnBrk="0" fontAlgn="base" hangingPunct="0">
              <a:lnSpc>
                <a:spcPct val="100000"/>
              </a:lnSpc>
              <a:spcBef>
                <a:spcPct val="0"/>
              </a:spcBef>
              <a:spcAft>
                <a:spcPct val="0"/>
              </a:spcAft>
              <a:buFont typeface="Wingdings" panose="05000000000000000000" pitchFamily="2" charset="2"/>
              <a:buChar char="n"/>
            </a:pPr>
            <a:r>
              <a:rPr lang="zh-TW" altLang="zh-TW" sz="1200" b="1" dirty="0">
                <a:solidFill>
                  <a:schemeClr val="tx1"/>
                </a:solidFill>
                <a:latin typeface="Arial" panose="020B0604020202020204" pitchFamily="34" charset="0"/>
              </a:rPr>
              <a:t>Model Training: </a:t>
            </a:r>
            <a:r>
              <a:rPr lang="zh-TW" altLang="zh-TW" sz="1200" dirty="0">
                <a:solidFill>
                  <a:schemeClr val="tx1"/>
                </a:solidFill>
                <a:latin typeface="Arial" panose="020B0604020202020204" pitchFamily="34" charset="0"/>
              </a:rPr>
              <a:t>Each model was trained on the training dataset using the best parameters identified by GridSearchCV.</a:t>
            </a:r>
          </a:p>
          <a:p>
            <a:pPr marL="0" marR="0" lvl="0" indent="0" algn="just" defTabSz="914400" rtl="0" eaLnBrk="0" fontAlgn="base" latinLnBrk="0" hangingPunct="0">
              <a:lnSpc>
                <a:spcPct val="100000"/>
              </a:lnSpc>
              <a:spcBef>
                <a:spcPct val="0"/>
              </a:spcBef>
              <a:spcAft>
                <a:spcPct val="0"/>
              </a:spcAft>
              <a:buClrTx/>
              <a:buSzTx/>
              <a:buFontTx/>
              <a:buAutoNum type="arabicPeriod" startAt="4"/>
              <a:tabLst/>
            </a:pPr>
            <a:r>
              <a:rPr kumimoji="0" lang="zh-TW" altLang="zh-TW" sz="1200" b="1" i="0" u="none" strike="noStrike" cap="none" normalizeH="0" baseline="0" dirty="0">
                <a:ln>
                  <a:noFill/>
                </a:ln>
                <a:solidFill>
                  <a:schemeClr val="tx1"/>
                </a:solidFill>
                <a:effectLst/>
                <a:latin typeface="Arial" panose="020B0604020202020204" pitchFamily="34" charset="0"/>
                <a:ea typeface="inherit"/>
              </a:rPr>
              <a:t>Model Evaluation</a:t>
            </a:r>
            <a:r>
              <a:rPr kumimoji="0" lang="zh-TW" altLang="zh-TW" sz="1200" b="0" i="0" u="none" strike="noStrike" cap="none" normalizeH="0" baseline="0" dirty="0">
                <a:ln>
                  <a:noFill/>
                </a:ln>
                <a:solidFill>
                  <a:schemeClr val="tx1"/>
                </a:solidFill>
                <a:effectLst/>
                <a:latin typeface="Arial" panose="020B0604020202020204" pitchFamily="34" charset="0"/>
                <a:ea typeface="inherit"/>
              </a:rPr>
              <a:t>:</a:t>
            </a:r>
            <a:endParaRPr kumimoji="0" lang="zh-TW" altLang="zh-TW" sz="1000" b="0" i="0" u="none" strike="noStrike" cap="none" normalizeH="0" baseline="0" dirty="0">
              <a:ln>
                <a:noFill/>
              </a:ln>
              <a:solidFill>
                <a:schemeClr val="tx1"/>
              </a:solidFill>
              <a:effectLst/>
              <a:latin typeface="Arial" panose="020B0604020202020204" pitchFamily="34" charset="0"/>
              <a:ea typeface="-apple-system"/>
            </a:endParaRPr>
          </a:p>
          <a:p>
            <a:pPr marL="228600" marR="0" lvl="1" algn="just" eaLnBrk="0" fontAlgn="base" hangingPunct="0">
              <a:lnSpc>
                <a:spcPct val="100000"/>
              </a:lnSpc>
              <a:spcBef>
                <a:spcPct val="0"/>
              </a:spcBef>
              <a:spcAft>
                <a:spcPct val="0"/>
              </a:spcAft>
              <a:buClrTx/>
              <a:buSzTx/>
              <a:buFont typeface="Wingdings" panose="05000000000000000000" pitchFamily="2" charset="2"/>
              <a:buChar char="n"/>
              <a:tabLst/>
            </a:pPr>
            <a:r>
              <a:rPr lang="zh-TW" altLang="zh-TW" sz="1200" b="1" dirty="0">
                <a:solidFill>
                  <a:schemeClr val="tx1"/>
                </a:solidFill>
                <a:latin typeface="Arial" panose="020B0604020202020204" pitchFamily="34" charset="0"/>
              </a:rPr>
              <a:t>Prediction and Evaluation: </a:t>
            </a:r>
            <a:r>
              <a:rPr lang="zh-TW" altLang="zh-TW" sz="1200" dirty="0">
                <a:solidFill>
                  <a:schemeClr val="tx1"/>
                </a:solidFill>
                <a:latin typeface="Arial" panose="020B0604020202020204" pitchFamily="34" charset="0"/>
              </a:rPr>
              <a:t>The trained models were used to make predictions on the test dataset. The performance of each model was evaluated using accuracy and classification reports, which provided insights into precision, recall, and F1-score.</a:t>
            </a:r>
          </a:p>
          <a:p>
            <a:pPr marL="228600" marR="0" lvl="1" algn="just" eaLnBrk="0" fontAlgn="base" hangingPunct="0">
              <a:lnSpc>
                <a:spcPct val="100000"/>
              </a:lnSpc>
              <a:spcBef>
                <a:spcPct val="0"/>
              </a:spcBef>
              <a:spcAft>
                <a:spcPct val="0"/>
              </a:spcAft>
              <a:buClrTx/>
              <a:buSzTx/>
              <a:buFont typeface="Wingdings" panose="05000000000000000000" pitchFamily="2" charset="2"/>
              <a:buChar char="n"/>
              <a:tabLst/>
            </a:pPr>
            <a:r>
              <a:rPr lang="zh-TW" altLang="zh-TW" sz="1200" b="1" dirty="0">
                <a:solidFill>
                  <a:schemeClr val="tx1"/>
                </a:solidFill>
                <a:latin typeface="Arial" panose="020B0604020202020204" pitchFamily="34" charset="0"/>
              </a:rPr>
              <a:t>Comparison</a:t>
            </a:r>
            <a:r>
              <a:rPr lang="zh-TW" altLang="zh-TW" sz="1200" dirty="0">
                <a:solidFill>
                  <a:schemeClr val="tx1"/>
                </a:solidFill>
                <a:latin typeface="Arial" panose="020B0604020202020204" pitchFamily="34" charset="0"/>
              </a:rPr>
              <a:t>: The models were compared based on their evaluation metrics to determine the best-performing model for predicting Falcon 9 first-stage landings.</a:t>
            </a:r>
            <a:endParaRPr lang="en-US" sz="1200" dirty="0">
              <a:solidFill>
                <a:schemeClr val="tx1"/>
              </a:solidFill>
              <a:latin typeface="Arial" panose="020B0604020202020204" pitchFamily="34" charset="0"/>
            </a:endParaRPr>
          </a:p>
          <a:p>
            <a:pPr algn="just">
              <a:lnSpc>
                <a:spcPct val="100000"/>
              </a:lnSpc>
              <a:spcBef>
                <a:spcPts val="1400"/>
              </a:spcBef>
            </a:pPr>
            <a:r>
              <a:rPr lang="en-US" sz="2200" b="1" dirty="0">
                <a:solidFill>
                  <a:schemeClr val="accent3">
                    <a:lumMod val="25000"/>
                  </a:schemeClr>
                </a:solidFill>
                <a:latin typeface="Abadi" panose="020B0604020104020204" pitchFamily="34" charset="0"/>
              </a:rPr>
              <a:t>Summary of all results</a:t>
            </a:r>
          </a:p>
          <a:p>
            <a:pPr marL="228600" lvl="1" algn="just" eaLnBrk="0" fontAlgn="base" hangingPunct="0">
              <a:lnSpc>
                <a:spcPct val="160000"/>
              </a:lnSpc>
              <a:spcBef>
                <a:spcPct val="0"/>
              </a:spcBef>
              <a:spcAft>
                <a:spcPct val="0"/>
              </a:spcAft>
              <a:buFont typeface="Wingdings" panose="05000000000000000000" pitchFamily="2" charset="2"/>
              <a:buChar char="n"/>
            </a:pPr>
            <a:r>
              <a:rPr lang="en-US" altLang="zh-TW" sz="1200" dirty="0">
                <a:solidFill>
                  <a:schemeClr val="tx1"/>
                </a:solidFill>
                <a:latin typeface="Arial" panose="020B0604020202020204" pitchFamily="34" charset="0"/>
              </a:rPr>
              <a:t>The SVM model with a linear kernel outperformed the other models, achieving the highest accuracy and F1-score. This indicates that SVM is particularly effective for this type of classification task.</a:t>
            </a:r>
          </a:p>
          <a:p>
            <a:pPr marL="228600" lvl="1" algn="just" eaLnBrk="0" fontAlgn="base" hangingPunct="0">
              <a:lnSpc>
                <a:spcPct val="160000"/>
              </a:lnSpc>
              <a:spcBef>
                <a:spcPct val="0"/>
              </a:spcBef>
              <a:spcAft>
                <a:spcPct val="0"/>
              </a:spcAft>
              <a:buFont typeface="Wingdings" panose="05000000000000000000" pitchFamily="2" charset="2"/>
              <a:buChar char="n"/>
            </a:pPr>
            <a:r>
              <a:rPr lang="en-US" altLang="zh-TW" sz="1200" dirty="0">
                <a:solidFill>
                  <a:schemeClr val="tx1"/>
                </a:solidFill>
                <a:latin typeface="Arial" panose="020B0604020202020204" pitchFamily="34" charset="0"/>
              </a:rPr>
              <a:t>The Logistic Regression model also performed well, closely following the SVM in terms of accuracy and F1-score.</a:t>
            </a:r>
          </a:p>
          <a:p>
            <a:pPr marL="228600" lvl="1" algn="just" eaLnBrk="0" fontAlgn="base" hangingPunct="0">
              <a:lnSpc>
                <a:spcPct val="160000"/>
              </a:lnSpc>
              <a:spcBef>
                <a:spcPct val="0"/>
              </a:spcBef>
              <a:spcAft>
                <a:spcPct val="0"/>
              </a:spcAft>
              <a:buFont typeface="Wingdings" panose="05000000000000000000" pitchFamily="2" charset="2"/>
              <a:buChar char="n"/>
            </a:pPr>
            <a:r>
              <a:rPr lang="en-US" altLang="zh-TW" sz="1200" dirty="0">
                <a:solidFill>
                  <a:schemeClr val="tx1"/>
                </a:solidFill>
                <a:latin typeface="Arial" panose="020B0604020202020204" pitchFamily="34" charset="0"/>
              </a:rPr>
              <a:t>The Decision Tree model, while performing adequately, was slightly less accurate compared to the other two models.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0652"/>
            <a:ext cx="10612365" cy="2219324"/>
          </a:xfrm>
          <a:prstGeom prst="rect">
            <a:avLst/>
          </a:prstGeom>
        </p:spPr>
        <p:txBody>
          <a:bodyPr>
            <a:norm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Explanation:</a:t>
            </a:r>
            <a:endParaRPr kumimoji="0" lang="zh-TW" altLang="zh-TW"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latin typeface="Arial Unicode MS"/>
                <a:ea typeface="inherit"/>
              </a:rPr>
              <a:t>SUM(CASE WHEN Mission_Outcome='Success' THEN 1 ELSE 0 END) AS Successful_Missions</a:t>
            </a:r>
            <a:r>
              <a:rPr kumimoji="0" lang="zh-TW" altLang="zh-TW" sz="1400" b="0" i="0" u="none" strike="noStrike" cap="none" normalizeH="0" baseline="0" dirty="0">
                <a:ln>
                  <a:noFill/>
                </a:ln>
                <a:solidFill>
                  <a:schemeClr val="tx1"/>
                </a:solidFill>
                <a:effectLst/>
                <a:ea typeface="inherit"/>
              </a:rPr>
              <a:t>: </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None/>
              <a:tabLst/>
            </a:pPr>
            <a:r>
              <a:rPr kumimoji="0" lang="zh-TW" altLang="zh-TW" sz="1400" b="0" i="0" u="none" strike="noStrike" cap="none" normalizeH="0" baseline="0" dirty="0">
                <a:ln>
                  <a:noFill/>
                </a:ln>
                <a:solidFill>
                  <a:schemeClr val="tx1"/>
                </a:solidFill>
                <a:effectLst/>
                <a:ea typeface="inherit"/>
              </a:rPr>
              <a:t>This part of the query calculates the total number of successful missions by counting 1 for each successful outcome and 0 for each unsuccessful outcome.</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zh-TW" sz="1400" b="0" i="0" u="none" strike="noStrike" cap="none" normalizeH="0" baseline="0" dirty="0">
              <a:ln>
                <a:noFill/>
              </a:ln>
              <a:solidFill>
                <a:schemeClr val="tx1"/>
              </a:solidFill>
              <a:effectLst/>
              <a:latin typeface="Arial Unicode MS"/>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latin typeface="Arial Unicode MS"/>
                <a:ea typeface="inherit"/>
              </a:rPr>
              <a:t>SUM(CASE WHEN Mission_Outcome!='Success' THEN 1 ELSE 0 END) AS Failed_Missions</a:t>
            </a:r>
            <a:r>
              <a:rPr kumimoji="0" lang="zh-TW" altLang="zh-TW" sz="1400" b="0" i="0" u="none" strike="noStrike" cap="none" normalizeH="0" baseline="0" dirty="0">
                <a:ln>
                  <a:noFill/>
                </a:ln>
                <a:solidFill>
                  <a:schemeClr val="tx1"/>
                </a:solidFill>
                <a:effectLst/>
                <a:ea typeface="inherit"/>
              </a:rPr>
              <a:t>:</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None/>
              <a:tabLst/>
            </a:pPr>
            <a:r>
              <a:rPr kumimoji="0" lang="zh-TW" altLang="zh-TW" sz="1400" b="0" i="0" u="none" strike="noStrike" cap="none" normalizeH="0" baseline="0" dirty="0">
                <a:ln>
                  <a:noFill/>
                </a:ln>
                <a:solidFill>
                  <a:schemeClr val="tx1"/>
                </a:solidFill>
                <a:effectLst/>
                <a:ea typeface="inherit"/>
              </a:rPr>
              <a:t> This part calculates the total number of failed missions by counting 1 for each failed outcome and 0 for each successful outcome.</a:t>
            </a:r>
            <a:endParaRPr lang="en-US" altLang="zh-TW" sz="1400" dirty="0">
              <a:ea typeface="inherit"/>
            </a:endParaRPr>
          </a:p>
          <a:p>
            <a:pPr marL="0" marR="0" lvl="0" indent="0" algn="l" defTabSz="914400" rtl="0" eaLnBrk="0" fontAlgn="base" latinLnBrk="0" hangingPunct="0">
              <a:lnSpc>
                <a:spcPct val="100000"/>
              </a:lnSpc>
              <a:spcBef>
                <a:spcPct val="0"/>
              </a:spcBef>
              <a:spcAft>
                <a:spcPct val="0"/>
              </a:spcAft>
              <a:buClrTx/>
              <a:buSzTx/>
              <a:buNone/>
              <a:tabLst/>
            </a:pP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latin typeface="Arial Unicode MS"/>
                <a:ea typeface="inherit"/>
              </a:rPr>
              <a:t>FROM SPACEXTABLE</a:t>
            </a:r>
            <a:r>
              <a:rPr kumimoji="0" lang="zh-TW" altLang="zh-TW" sz="1400" b="0" i="0" u="none" strike="noStrike" cap="none" normalizeH="0" baseline="0" dirty="0">
                <a:ln>
                  <a:noFill/>
                </a:ln>
                <a:solidFill>
                  <a:schemeClr val="tx1"/>
                </a:solidFill>
                <a:effectLst/>
                <a:ea typeface="inherit"/>
              </a:rPr>
              <a:t>: This specifies the table from which to retrieve the data.</a:t>
            </a: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400" b="0" i="0" u="none" strike="noStrike" cap="none" normalizeH="0" baseline="0" dirty="0">
              <a:ln>
                <a:noFill/>
              </a:ln>
              <a:solidFill>
                <a:schemeClr val="tx1"/>
              </a:solidFill>
              <a:effectLst/>
              <a:latin typeface="Arial" panose="020B0604020202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圖片 5">
            <a:extLst>
              <a:ext uri="{FF2B5EF4-FFF2-40B4-BE49-F238E27FC236}">
                <a16:creationId xmlns:a16="http://schemas.microsoft.com/office/drawing/2014/main" id="{23C5CC03-021A-465F-AE8F-04DCC9F0C65B}"/>
              </a:ext>
            </a:extLst>
          </p:cNvPr>
          <p:cNvPicPr>
            <a:picLocks noChangeAspect="1"/>
          </p:cNvPicPr>
          <p:nvPr/>
        </p:nvPicPr>
        <p:blipFill rotWithShape="1">
          <a:blip r:embed="rId3"/>
          <a:srcRect b="70536"/>
          <a:stretch/>
        </p:blipFill>
        <p:spPr>
          <a:xfrm>
            <a:off x="0" y="3730448"/>
            <a:ext cx="12192000" cy="1858563"/>
          </a:xfrm>
          <a:prstGeom prst="rect">
            <a:avLst/>
          </a:prstGeom>
        </p:spPr>
      </p:pic>
      <p:sp>
        <p:nvSpPr>
          <p:cNvPr id="7" name="Rectangle 1">
            <a:extLst>
              <a:ext uri="{FF2B5EF4-FFF2-40B4-BE49-F238E27FC236}">
                <a16:creationId xmlns:a16="http://schemas.microsoft.com/office/drawing/2014/main" id="{DEFBD3A0-85DF-4A7B-B20A-0AADC59039DC}"/>
              </a:ext>
            </a:extLst>
          </p:cNvPr>
          <p:cNvSpPr>
            <a:spLocks noChangeArrowheads="1"/>
          </p:cNvSpPr>
          <p:nvPr/>
        </p:nvSpPr>
        <p:spPr bwMode="auto">
          <a:xfrm>
            <a:off x="0" y="90100"/>
            <a:ext cx="5134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25392" tIns="0" rIns="25392"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30325"/>
            <a:ext cx="3268589" cy="4506513"/>
          </a:xfrm>
          <a:prstGeom prst="rect">
            <a:avLst/>
          </a:prstGeom>
        </p:spPr>
        <p:txBody>
          <a:bodyPr>
            <a:norm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Explanation:</a:t>
            </a:r>
            <a:endParaRPr kumimoji="0" lang="zh-TW" altLang="zh-TW"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latin typeface="Arial Unicode MS"/>
                <a:ea typeface="inherit"/>
              </a:rPr>
              <a:t>SELECT Booster_Version</a:t>
            </a:r>
            <a:r>
              <a:rPr kumimoji="0" lang="zh-TW" altLang="zh-TW" sz="1400" b="0" i="0" u="none" strike="noStrike" cap="none" normalizeH="0" baseline="0" dirty="0">
                <a:ln>
                  <a:noFill/>
                </a:ln>
                <a:solidFill>
                  <a:schemeClr val="tx1"/>
                </a:solidFill>
                <a:effectLst/>
                <a:ea typeface="inherit"/>
              </a:rPr>
              <a:t>: </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ea typeface="inherit"/>
              </a:rPr>
              <a:t>This part of the query specifies that we are selecting the booster version names</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latin typeface="Arial Unicode MS"/>
                <a:ea typeface="inherit"/>
              </a:rPr>
              <a:t>FROM SPACEXTABLE</a:t>
            </a:r>
            <a:r>
              <a:rPr kumimoji="0" lang="zh-TW" altLang="zh-TW" sz="1400" b="0" i="0" u="none" strike="noStrike" cap="none" normalizeH="0" baseline="0" dirty="0">
                <a:ln>
                  <a:noFill/>
                </a:ln>
                <a:solidFill>
                  <a:schemeClr val="tx1"/>
                </a:solidFill>
                <a:effectLst/>
                <a:ea typeface="inherit"/>
              </a:rPr>
              <a:t>: </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ea typeface="inherit"/>
              </a:rPr>
              <a:t>This specifies the table from which to retrieve the data</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zh-TW" altLang="zh-TW" sz="14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latin typeface="Arial Unicode MS"/>
                <a:ea typeface="inherit"/>
              </a:rPr>
              <a:t>WHERE PAYLOAD_MASS_KG_ = (SELECT Max(PAYLOAD_MASS_KG_) FROM SPACEXTABLE)</a:t>
            </a:r>
            <a:r>
              <a:rPr kumimoji="0" lang="zh-TW" altLang="zh-TW" sz="1400" b="0" i="0" u="none" strike="noStrike" cap="none" normalizeH="0" baseline="0" dirty="0">
                <a:ln>
                  <a:noFill/>
                </a:ln>
                <a:solidFill>
                  <a:schemeClr val="tx1"/>
                </a:solidFill>
                <a:effectLst/>
                <a:ea typeface="inherit"/>
              </a:rPr>
              <a:t>: </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None/>
              <a:tabLst/>
            </a:pPr>
            <a:r>
              <a:rPr kumimoji="0" lang="zh-TW" altLang="zh-TW" sz="1400" b="0" i="0" u="none" strike="noStrike" cap="none" normalizeH="0" baseline="0" dirty="0">
                <a:ln>
                  <a:noFill/>
                </a:ln>
                <a:solidFill>
                  <a:schemeClr val="tx1"/>
                </a:solidFill>
                <a:effectLst/>
                <a:ea typeface="inherit"/>
              </a:rPr>
              <a:t>This condition filters the rows to only include those where the</a:t>
            </a: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0" i="0" u="none" strike="noStrike" cap="none" normalizeH="0" baseline="0" dirty="0">
                <a:ln>
                  <a:noFill/>
                </a:ln>
                <a:solidFill>
                  <a:schemeClr val="tx1"/>
                </a:solidFill>
                <a:effectLst/>
                <a:ea typeface="inherit"/>
              </a:rPr>
              <a:t> </a:t>
            </a:r>
            <a:r>
              <a:rPr kumimoji="0" lang="zh-TW" altLang="zh-TW" sz="1400" b="0" i="0" u="none" strike="noStrike" cap="none" normalizeH="0" baseline="0" dirty="0">
                <a:ln>
                  <a:noFill/>
                </a:ln>
                <a:solidFill>
                  <a:schemeClr val="tx1"/>
                </a:solidFill>
                <a:effectLst/>
                <a:latin typeface="Arial Unicode MS"/>
                <a:ea typeface="inherit"/>
              </a:rPr>
              <a:t>PAYLOAD_MASS_KG_</a:t>
            </a:r>
            <a:r>
              <a:rPr kumimoji="0" lang="zh-TW" altLang="zh-TW" sz="1400" b="0" i="0" u="none" strike="noStrike" cap="none" normalizeH="0" baseline="0" dirty="0">
                <a:ln>
                  <a:noFill/>
                </a:ln>
                <a:solidFill>
                  <a:schemeClr val="tx1"/>
                </a:solidFill>
                <a:effectLst/>
                <a:ea typeface="inherit"/>
              </a:rPr>
              <a:t> column matches the maximum payload mass found in the </a:t>
            </a:r>
            <a:r>
              <a:rPr kumimoji="0" lang="zh-TW" altLang="zh-TW" sz="1400" b="0" i="0" u="none" strike="noStrike" cap="none" normalizeH="0" baseline="0" dirty="0">
                <a:ln>
                  <a:noFill/>
                </a:ln>
                <a:solidFill>
                  <a:schemeClr val="tx1"/>
                </a:solidFill>
                <a:effectLst/>
                <a:latin typeface="Arial Unicode MS"/>
                <a:ea typeface="inherit"/>
              </a:rPr>
              <a:t>SPACEXTABLE</a:t>
            </a:r>
            <a:endParaRPr kumimoji="0" lang="zh-TW" altLang="zh-TW" sz="1400" b="0" i="0" u="none" strike="noStrike" cap="none" normalizeH="0" baseline="0" dirty="0">
              <a:ln>
                <a:noFill/>
              </a:ln>
              <a:solidFill>
                <a:schemeClr val="tx1"/>
              </a:solidFill>
              <a:effectLst/>
              <a:ea typeface="-apple-system"/>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圖片 5">
            <a:extLst>
              <a:ext uri="{FF2B5EF4-FFF2-40B4-BE49-F238E27FC236}">
                <a16:creationId xmlns:a16="http://schemas.microsoft.com/office/drawing/2014/main" id="{EC62BC3E-49B2-49BE-B141-AEF94C911C30}"/>
              </a:ext>
            </a:extLst>
          </p:cNvPr>
          <p:cNvPicPr>
            <a:picLocks noChangeAspect="1"/>
          </p:cNvPicPr>
          <p:nvPr/>
        </p:nvPicPr>
        <p:blipFill rotWithShape="1">
          <a:blip r:embed="rId3"/>
          <a:srcRect t="28558" r="35234"/>
          <a:stretch/>
        </p:blipFill>
        <p:spPr>
          <a:xfrm>
            <a:off x="4157662" y="1330325"/>
            <a:ext cx="7896225" cy="4506513"/>
          </a:xfrm>
          <a:prstGeom prst="rect">
            <a:avLst/>
          </a:prstGeom>
        </p:spPr>
      </p:pic>
      <p:sp>
        <p:nvSpPr>
          <p:cNvPr id="7" name="Rectangle 1">
            <a:extLst>
              <a:ext uri="{FF2B5EF4-FFF2-40B4-BE49-F238E27FC236}">
                <a16:creationId xmlns:a16="http://schemas.microsoft.com/office/drawing/2014/main" id="{9074DD3D-3A4F-477D-9CA6-4D235B9C6364}"/>
              </a:ext>
            </a:extLst>
          </p:cNvPr>
          <p:cNvSpPr>
            <a:spLocks noChangeArrowheads="1"/>
          </p:cNvSpPr>
          <p:nvPr/>
        </p:nvSpPr>
        <p:spPr bwMode="auto">
          <a:xfrm>
            <a:off x="0" y="90100"/>
            <a:ext cx="5134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25392" tIns="0" rIns="25392"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圖片 5">
            <a:extLst>
              <a:ext uri="{FF2B5EF4-FFF2-40B4-BE49-F238E27FC236}">
                <a16:creationId xmlns:a16="http://schemas.microsoft.com/office/drawing/2014/main" id="{3818D0F7-DEF9-4401-BCBE-F86A241CC770}"/>
              </a:ext>
            </a:extLst>
          </p:cNvPr>
          <p:cNvPicPr>
            <a:picLocks noChangeAspect="1"/>
          </p:cNvPicPr>
          <p:nvPr/>
        </p:nvPicPr>
        <p:blipFill rotWithShape="1">
          <a:blip r:embed="rId3"/>
          <a:srcRect b="60096"/>
          <a:stretch/>
        </p:blipFill>
        <p:spPr>
          <a:xfrm>
            <a:off x="0" y="3914622"/>
            <a:ext cx="12192000" cy="2597653"/>
          </a:xfrm>
          <a:prstGeom prst="rect">
            <a:avLst/>
          </a:prstGeom>
        </p:spPr>
      </p:pic>
      <p:sp>
        <p:nvSpPr>
          <p:cNvPr id="8" name="AutoShape 2">
            <a:extLst>
              <a:ext uri="{FF2B5EF4-FFF2-40B4-BE49-F238E27FC236}">
                <a16:creationId xmlns:a16="http://schemas.microsoft.com/office/drawing/2014/main" id="{9896A4F7-F09B-4FC8-8A72-07CA368A1B42}"/>
              </a:ext>
            </a:extLst>
          </p:cNvPr>
          <p:cNvSpPr>
            <a:spLocks noChangeAspect="1" noChangeArrowheads="1"/>
          </p:cNvSpPr>
          <p:nvPr/>
        </p:nvSpPr>
        <p:spPr bwMode="auto">
          <a:xfrm>
            <a:off x="69850" y="-142557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TW" altLang="en-US"/>
          </a:p>
        </p:txBody>
      </p:sp>
      <p:sp>
        <p:nvSpPr>
          <p:cNvPr id="10" name="文字方塊 9">
            <a:extLst>
              <a:ext uri="{FF2B5EF4-FFF2-40B4-BE49-F238E27FC236}">
                <a16:creationId xmlns:a16="http://schemas.microsoft.com/office/drawing/2014/main" id="{4FCC7649-150E-4FD0-A1E2-BDBB7AA3F896}"/>
              </a:ext>
            </a:extLst>
          </p:cNvPr>
          <p:cNvSpPr txBox="1"/>
          <p:nvPr/>
        </p:nvSpPr>
        <p:spPr>
          <a:xfrm>
            <a:off x="445538" y="1307664"/>
            <a:ext cx="11235722" cy="2462213"/>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400" b="1" i="0" u="none" strike="noStrike" cap="none" normalizeH="0" baseline="0" dirty="0">
                <a:ln>
                  <a:noFill/>
                </a:ln>
                <a:solidFill>
                  <a:schemeClr val="tx1"/>
                </a:solidFill>
                <a:effectLst/>
                <a:latin typeface="Arial" panose="020B0604020202020204" pitchFamily="34" charset="0"/>
                <a:ea typeface="inherit"/>
              </a:rPr>
              <a:t>SQL Query Explanation: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zh-TW" altLang="zh-TW" sz="1400" b="0" i="0" u="none" strike="noStrike" cap="none" normalizeH="0" baseline="0" dirty="0">
                <a:ln>
                  <a:noFill/>
                </a:ln>
                <a:solidFill>
                  <a:srgbClr val="A626A4"/>
                </a:solidFill>
                <a:effectLst/>
                <a:latin typeface="Arial Unicode MS"/>
                <a:ea typeface="Fira Code"/>
              </a:rPr>
              <a:t>select</a:t>
            </a:r>
            <a:r>
              <a:rPr kumimoji="0" lang="zh-TW" altLang="zh-TW" sz="1400" b="0" i="0" u="none" strike="noStrike" cap="none" normalizeH="0" baseline="0" dirty="0">
                <a:ln>
                  <a:noFill/>
                </a:ln>
                <a:solidFill>
                  <a:srgbClr val="383A42"/>
                </a:solidFill>
                <a:effectLst/>
                <a:latin typeface="Arial Unicode MS"/>
                <a:ea typeface="Fira Code"/>
              </a:rPr>
              <a:t> substr(</a:t>
            </a:r>
            <a:r>
              <a:rPr kumimoji="0" lang="zh-TW" altLang="zh-TW" sz="1400" b="0" i="0" u="none" strike="noStrike" cap="none" normalizeH="0" baseline="0" dirty="0">
                <a:ln>
                  <a:noFill/>
                </a:ln>
                <a:solidFill>
                  <a:srgbClr val="A626A4"/>
                </a:solidFill>
                <a:effectLst/>
                <a:latin typeface="Arial Unicode MS"/>
                <a:ea typeface="Fira Code"/>
              </a:rPr>
              <a:t>Date</a:t>
            </a:r>
            <a:r>
              <a:rPr kumimoji="0" lang="zh-TW" altLang="zh-TW" sz="1400" b="0" i="0" u="none" strike="noStrike" cap="none" normalizeH="0" baseline="0" dirty="0">
                <a:ln>
                  <a:noFill/>
                </a:ln>
                <a:solidFill>
                  <a:srgbClr val="383A42"/>
                </a:solidFill>
                <a:effectLst/>
                <a:latin typeface="Arial Unicode MS"/>
                <a:ea typeface="Fira Code"/>
              </a:rPr>
              <a:t>, </a:t>
            </a:r>
            <a:r>
              <a:rPr kumimoji="0" lang="zh-TW" altLang="zh-TW" sz="1400" b="0" i="0" u="none" strike="noStrike" cap="none" normalizeH="0" baseline="0" dirty="0">
                <a:ln>
                  <a:noFill/>
                </a:ln>
                <a:solidFill>
                  <a:srgbClr val="B76B01"/>
                </a:solidFill>
                <a:effectLst/>
                <a:latin typeface="Arial Unicode MS"/>
                <a:ea typeface="Fira Code"/>
              </a:rPr>
              <a:t>6</a:t>
            </a:r>
            <a:r>
              <a:rPr kumimoji="0" lang="zh-TW" altLang="zh-TW" sz="1400" b="0" i="0" u="none" strike="noStrike" cap="none" normalizeH="0" baseline="0" dirty="0">
                <a:ln>
                  <a:noFill/>
                </a:ln>
                <a:solidFill>
                  <a:srgbClr val="383A42"/>
                </a:solidFill>
                <a:effectLst/>
                <a:latin typeface="Arial Unicode MS"/>
                <a:ea typeface="Fira Code"/>
              </a:rPr>
              <a:t>,</a:t>
            </a:r>
            <a:r>
              <a:rPr kumimoji="0" lang="zh-TW" altLang="zh-TW" sz="1400" b="0" i="0" u="none" strike="noStrike" cap="none" normalizeH="0" baseline="0" dirty="0">
                <a:ln>
                  <a:noFill/>
                </a:ln>
                <a:solidFill>
                  <a:srgbClr val="B76B01"/>
                </a:solidFill>
                <a:effectLst/>
                <a:latin typeface="Arial Unicode MS"/>
                <a:ea typeface="Fira Code"/>
              </a:rPr>
              <a:t>2</a:t>
            </a:r>
            <a:r>
              <a:rPr kumimoji="0" lang="zh-TW" altLang="zh-TW" sz="1400" b="0" i="0" u="none" strike="noStrike" cap="none" normalizeH="0" baseline="0" dirty="0">
                <a:ln>
                  <a:noFill/>
                </a:ln>
                <a:solidFill>
                  <a:srgbClr val="383A42"/>
                </a:solidFill>
                <a:effectLst/>
                <a:latin typeface="Arial Unicode MS"/>
                <a:ea typeface="Fira Code"/>
              </a:rPr>
              <a:t>) </a:t>
            </a:r>
            <a:r>
              <a:rPr kumimoji="0" lang="zh-TW" altLang="zh-TW" sz="1400" b="0" i="0" u="none" strike="noStrike" cap="none" normalizeH="0" baseline="0" dirty="0">
                <a:ln>
                  <a:noFill/>
                </a:ln>
                <a:solidFill>
                  <a:srgbClr val="A626A4"/>
                </a:solidFill>
                <a:effectLst/>
                <a:latin typeface="Arial Unicode MS"/>
                <a:ea typeface="Fira Code"/>
              </a:rPr>
              <a:t>as</a:t>
            </a:r>
            <a:r>
              <a:rPr kumimoji="0" lang="zh-TW" altLang="zh-TW" sz="1400" b="0" i="0" u="none" strike="noStrike" cap="none" normalizeH="0" baseline="0" dirty="0">
                <a:ln>
                  <a:noFill/>
                </a:ln>
                <a:solidFill>
                  <a:srgbClr val="383A42"/>
                </a:solidFill>
                <a:effectLst/>
                <a:latin typeface="Arial Unicode MS"/>
                <a:ea typeface="Fira Code"/>
              </a:rPr>
              <a:t> MonthName, Landing_Outcome, Booster_Version, Launch_Site </a:t>
            </a:r>
            <a:r>
              <a:rPr kumimoji="0" lang="zh-TW" altLang="zh-TW" sz="1400" b="0" i="0" u="none" strike="noStrike" cap="none" normalizeH="0" baseline="0" dirty="0">
                <a:ln>
                  <a:noFill/>
                </a:ln>
                <a:solidFill>
                  <a:srgbClr val="A626A4"/>
                </a:solidFill>
                <a:effectLst/>
                <a:latin typeface="Arial Unicode MS"/>
                <a:ea typeface="Fira Code"/>
              </a:rPr>
              <a:t>from</a:t>
            </a:r>
            <a:r>
              <a:rPr kumimoji="0" lang="zh-TW" altLang="zh-TW" sz="1400" b="0" i="0" u="none" strike="noStrike" cap="none" normalizeH="0" baseline="0" dirty="0">
                <a:ln>
                  <a:noFill/>
                </a:ln>
                <a:solidFill>
                  <a:srgbClr val="383A42"/>
                </a:solidFill>
                <a:effectLst/>
                <a:latin typeface="Arial Unicode MS"/>
                <a:ea typeface="Fira Code"/>
              </a:rPr>
              <a:t> SPACEXTABLE </a:t>
            </a:r>
            <a:r>
              <a:rPr kumimoji="0" lang="zh-TW" altLang="zh-TW" sz="1400" b="0" i="0" u="none" strike="noStrike" cap="none" normalizeH="0" baseline="0" dirty="0">
                <a:ln>
                  <a:noFill/>
                </a:ln>
                <a:solidFill>
                  <a:srgbClr val="A626A4"/>
                </a:solidFill>
                <a:effectLst/>
                <a:latin typeface="Arial Unicode MS"/>
                <a:ea typeface="Fira Code"/>
              </a:rPr>
              <a:t>where</a:t>
            </a:r>
            <a:r>
              <a:rPr kumimoji="0" lang="zh-TW" altLang="zh-TW" sz="1400" b="0" i="0" u="none" strike="noStrike" cap="none" normalizeH="0" baseline="0" dirty="0">
                <a:ln>
                  <a:noFill/>
                </a:ln>
                <a:solidFill>
                  <a:srgbClr val="383A42"/>
                </a:solidFill>
                <a:effectLst/>
                <a:latin typeface="Arial Unicode MS"/>
                <a:ea typeface="Fira Code"/>
              </a:rPr>
              <a:t> Landing_Outcome</a:t>
            </a:r>
            <a:r>
              <a:rPr kumimoji="0" lang="zh-TW" altLang="zh-TW" sz="1400" b="0" i="0" u="none" strike="noStrike" cap="none" normalizeH="0" baseline="0" dirty="0">
                <a:ln>
                  <a:noFill/>
                </a:ln>
                <a:solidFill>
                  <a:srgbClr val="4078F2"/>
                </a:solidFill>
                <a:effectLst/>
                <a:latin typeface="Arial Unicode MS"/>
                <a:ea typeface="Fira Code"/>
              </a:rPr>
              <a:t>=</a:t>
            </a:r>
            <a:r>
              <a:rPr kumimoji="0" lang="zh-TW" altLang="zh-TW" sz="1400" b="0" i="0" u="none" strike="noStrike" cap="none" normalizeH="0" baseline="0" dirty="0">
                <a:ln>
                  <a:noFill/>
                </a:ln>
                <a:solidFill>
                  <a:srgbClr val="50A14F"/>
                </a:solidFill>
                <a:effectLst/>
                <a:latin typeface="Arial Unicode MS"/>
                <a:ea typeface="Fira Code"/>
              </a:rPr>
              <a:t>'Failure (drone ship)'</a:t>
            </a:r>
            <a:r>
              <a:rPr kumimoji="0" lang="zh-TW" altLang="zh-TW" sz="1400" b="0" i="0" u="none" strike="noStrike" cap="none" normalizeH="0" baseline="0" dirty="0">
                <a:ln>
                  <a:noFill/>
                </a:ln>
                <a:solidFill>
                  <a:srgbClr val="383A42"/>
                </a:solidFill>
                <a:effectLst/>
                <a:latin typeface="Arial Unicode MS"/>
                <a:ea typeface="Fira Code"/>
              </a:rPr>
              <a:t> </a:t>
            </a:r>
            <a:r>
              <a:rPr kumimoji="0" lang="zh-TW" altLang="zh-TW" sz="1400" b="0" i="0" u="none" strike="noStrike" cap="none" normalizeH="0" baseline="0" dirty="0">
                <a:ln>
                  <a:noFill/>
                </a:ln>
                <a:solidFill>
                  <a:srgbClr val="4078F2"/>
                </a:solidFill>
                <a:effectLst/>
                <a:latin typeface="Arial Unicode MS"/>
                <a:ea typeface="Fira Code"/>
              </a:rPr>
              <a:t>and</a:t>
            </a:r>
            <a:r>
              <a:rPr kumimoji="0" lang="zh-TW" altLang="zh-TW" sz="1400" b="0" i="0" u="none" strike="noStrike" cap="none" normalizeH="0" baseline="0" dirty="0">
                <a:ln>
                  <a:noFill/>
                </a:ln>
                <a:solidFill>
                  <a:srgbClr val="383A42"/>
                </a:solidFill>
                <a:effectLst/>
                <a:latin typeface="Arial Unicode MS"/>
                <a:ea typeface="Fira Code"/>
              </a:rPr>
              <a:t> substr(</a:t>
            </a:r>
            <a:r>
              <a:rPr kumimoji="0" lang="zh-TW" altLang="zh-TW" sz="1400" b="0" i="0" u="none" strike="noStrike" cap="none" normalizeH="0" baseline="0" dirty="0">
                <a:ln>
                  <a:noFill/>
                </a:ln>
                <a:solidFill>
                  <a:srgbClr val="A626A4"/>
                </a:solidFill>
                <a:effectLst/>
                <a:latin typeface="Arial Unicode MS"/>
                <a:ea typeface="Fira Code"/>
              </a:rPr>
              <a:t>Date</a:t>
            </a:r>
            <a:r>
              <a:rPr kumimoji="0" lang="zh-TW" altLang="zh-TW" sz="1400" b="0" i="0" u="none" strike="noStrike" cap="none" normalizeH="0" baseline="0" dirty="0">
                <a:ln>
                  <a:noFill/>
                </a:ln>
                <a:solidFill>
                  <a:srgbClr val="383A42"/>
                </a:solidFill>
                <a:effectLst/>
                <a:latin typeface="Arial Unicode MS"/>
                <a:ea typeface="Fira Code"/>
              </a:rPr>
              <a:t>,</a:t>
            </a:r>
            <a:r>
              <a:rPr kumimoji="0" lang="zh-TW" altLang="zh-TW" sz="1400" b="0" i="0" u="none" strike="noStrike" cap="none" normalizeH="0" baseline="0" dirty="0">
                <a:ln>
                  <a:noFill/>
                </a:ln>
                <a:solidFill>
                  <a:srgbClr val="B76B01"/>
                </a:solidFill>
                <a:effectLst/>
                <a:latin typeface="Arial Unicode MS"/>
                <a:ea typeface="Fira Code"/>
              </a:rPr>
              <a:t>0</a:t>
            </a:r>
            <a:r>
              <a:rPr kumimoji="0" lang="zh-TW" altLang="zh-TW" sz="1400" b="0" i="0" u="none" strike="noStrike" cap="none" normalizeH="0" baseline="0" dirty="0">
                <a:ln>
                  <a:noFill/>
                </a:ln>
                <a:solidFill>
                  <a:srgbClr val="383A42"/>
                </a:solidFill>
                <a:effectLst/>
                <a:latin typeface="Arial Unicode MS"/>
                <a:ea typeface="Fira Code"/>
              </a:rPr>
              <a:t>,</a:t>
            </a:r>
            <a:r>
              <a:rPr kumimoji="0" lang="zh-TW" altLang="zh-TW" sz="1400" b="0" i="0" u="none" strike="noStrike" cap="none" normalizeH="0" baseline="0" dirty="0">
                <a:ln>
                  <a:noFill/>
                </a:ln>
                <a:solidFill>
                  <a:srgbClr val="B76B01"/>
                </a:solidFill>
                <a:effectLst/>
                <a:latin typeface="Arial Unicode MS"/>
                <a:ea typeface="Fira Code"/>
              </a:rPr>
              <a:t>5</a:t>
            </a:r>
            <a:r>
              <a:rPr kumimoji="0" lang="zh-TW" altLang="zh-TW" sz="1400" b="0" i="0" u="none" strike="noStrike" cap="none" normalizeH="0" baseline="0" dirty="0">
                <a:ln>
                  <a:noFill/>
                </a:ln>
                <a:solidFill>
                  <a:srgbClr val="383A42"/>
                </a:solidFill>
                <a:effectLst/>
                <a:latin typeface="Arial Unicode MS"/>
                <a:ea typeface="Fira Code"/>
              </a:rPr>
              <a:t>)</a:t>
            </a:r>
            <a:r>
              <a:rPr kumimoji="0" lang="zh-TW" altLang="zh-TW" sz="1400" b="0" i="0" u="none" strike="noStrike" cap="none" normalizeH="0" baseline="0" dirty="0">
                <a:ln>
                  <a:noFill/>
                </a:ln>
                <a:solidFill>
                  <a:srgbClr val="4078F2"/>
                </a:solidFill>
                <a:effectLst/>
                <a:latin typeface="Arial Unicode MS"/>
                <a:ea typeface="Fira Code"/>
              </a:rPr>
              <a:t>=</a:t>
            </a:r>
            <a:r>
              <a:rPr kumimoji="0" lang="zh-TW" altLang="zh-TW" sz="1400" b="0" i="0" u="none" strike="noStrike" cap="none" normalizeH="0" baseline="0" dirty="0">
                <a:ln>
                  <a:noFill/>
                </a:ln>
                <a:solidFill>
                  <a:srgbClr val="50A14F"/>
                </a:solidFill>
                <a:effectLst/>
                <a:latin typeface="Arial Unicode MS"/>
                <a:ea typeface="Fira Code"/>
              </a:rPr>
              <a:t>'2015'</a:t>
            </a:r>
            <a:r>
              <a:rPr kumimoji="0" lang="zh-TW" altLang="zh-TW" sz="1400" b="0" i="0" u="none" strike="noStrike" cap="none" normalizeH="0" baseline="0" dirty="0">
                <a:ln>
                  <a:noFill/>
                </a:ln>
                <a:solidFill>
                  <a:srgbClr val="383A42"/>
                </a:solidFill>
                <a:effectLst/>
                <a:latin typeface="Arial Unicode MS"/>
                <a:ea typeface="Fira Code"/>
              </a:rPr>
              <a:t>;</a:t>
            </a:r>
            <a:endParaRPr kumimoji="0" lang="zh-TW" altLang="zh-TW" sz="1400" b="0" i="0" u="none" strike="noStrike" cap="none" normalizeH="0" baseline="0" dirty="0">
              <a:ln>
                <a:noFill/>
              </a:ln>
              <a:solidFill>
                <a:schemeClr val="tx1"/>
              </a:solidFill>
              <a:effectLst/>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Unicode MS"/>
                <a:ea typeface="inherit"/>
              </a:rPr>
              <a:t>substr(Date, 6,2) as MonthName</a:t>
            </a:r>
            <a:r>
              <a:rPr kumimoji="0" lang="zh-TW" altLang="zh-TW" sz="1400" b="0" i="0" u="none" strike="noStrike" cap="none" normalizeH="0" baseline="0" dirty="0">
                <a:ln>
                  <a:noFill/>
                </a:ln>
                <a:solidFill>
                  <a:schemeClr val="tx1"/>
                </a:solidFill>
                <a:effectLst/>
                <a:ea typeface="inherit"/>
              </a:rPr>
              <a:t>: This part of the query extracts the month from the </a:t>
            </a:r>
            <a:r>
              <a:rPr kumimoji="0" lang="zh-TW" altLang="zh-TW" sz="1400" b="0" i="0" u="none" strike="noStrike" cap="none" normalizeH="0" baseline="0" dirty="0">
                <a:ln>
                  <a:noFill/>
                </a:ln>
                <a:solidFill>
                  <a:schemeClr val="tx1"/>
                </a:solidFill>
                <a:effectLst/>
                <a:latin typeface="Arial Unicode MS"/>
                <a:ea typeface="inherit"/>
              </a:rPr>
              <a:t>Date</a:t>
            </a:r>
            <a:r>
              <a:rPr kumimoji="0" lang="zh-TW" altLang="zh-TW" sz="1400" b="0" i="0" u="none" strike="noStrike" cap="none" normalizeH="0" baseline="0" dirty="0">
                <a:ln>
                  <a:noFill/>
                </a:ln>
                <a:solidFill>
                  <a:schemeClr val="tx1"/>
                </a:solidFill>
                <a:effectLst/>
                <a:ea typeface="inherit"/>
              </a:rPr>
              <a:t> column. Since SQLite does not support month names directly, it uses </a:t>
            </a:r>
            <a:r>
              <a:rPr kumimoji="0" lang="zh-TW" altLang="zh-TW" sz="1400" b="0" i="0" u="none" strike="noStrike" cap="none" normalizeH="0" baseline="0" dirty="0">
                <a:ln>
                  <a:noFill/>
                </a:ln>
                <a:solidFill>
                  <a:schemeClr val="tx1"/>
                </a:solidFill>
                <a:effectLst/>
                <a:latin typeface="Arial Unicode MS"/>
                <a:ea typeface="inherit"/>
              </a:rPr>
              <a:t>substr</a:t>
            </a:r>
            <a:r>
              <a:rPr kumimoji="0" lang="zh-TW" altLang="zh-TW" sz="1400" b="0" i="0" u="none" strike="noStrike" cap="none" normalizeH="0" baseline="0" dirty="0">
                <a:ln>
                  <a:noFill/>
                </a:ln>
                <a:solidFill>
                  <a:schemeClr val="tx1"/>
                </a:solidFill>
                <a:effectLst/>
                <a:ea typeface="inherit"/>
              </a:rPr>
              <a:t> to get the month part (6th and 7th characters) and labels it as </a:t>
            </a:r>
            <a:r>
              <a:rPr kumimoji="0" lang="zh-TW" altLang="zh-TW" sz="1400" b="0" i="0" u="none" strike="noStrike" cap="none" normalizeH="0" baseline="0" dirty="0">
                <a:ln>
                  <a:noFill/>
                </a:ln>
                <a:solidFill>
                  <a:schemeClr val="tx1"/>
                </a:solidFill>
                <a:effectLst/>
                <a:latin typeface="Arial Unicode MS"/>
                <a:ea typeface="inherit"/>
              </a:rPr>
              <a:t>MonthName</a:t>
            </a:r>
            <a:r>
              <a:rPr kumimoji="0" lang="zh-TW" altLang="zh-TW" sz="1400" b="0" i="0" u="none" strike="noStrike" cap="none" normalizeH="0" baseline="0" dirty="0">
                <a:ln>
                  <a:noFill/>
                </a:ln>
                <a:solidFill>
                  <a:schemeClr val="tx1"/>
                </a:solidFill>
                <a:effectLst/>
                <a:ea typeface="inherit"/>
              </a:rPr>
              <a:t>.</a:t>
            </a:r>
            <a:endParaRPr kumimoji="0" lang="zh-TW" altLang="zh-TW" sz="1400" b="0" i="0" u="none" strike="noStrike" cap="none" normalizeH="0" baseline="0" dirty="0">
              <a:ln>
                <a:noFill/>
              </a:ln>
              <a:solidFill>
                <a:schemeClr val="tx1"/>
              </a:solidFill>
              <a:effectLst/>
              <a:latin typeface="Arial" panose="020B0604020202020204" pitchFamily="34" charset="0"/>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Unicode MS"/>
                <a:ea typeface="inherit"/>
              </a:rPr>
              <a:t>Landing_Outcome</a:t>
            </a:r>
            <a:r>
              <a:rPr kumimoji="0" lang="zh-TW" altLang="zh-TW" sz="1400" b="0" i="0" u="none" strike="noStrike" cap="none" normalizeH="0" baseline="0" dirty="0">
                <a:ln>
                  <a:noFill/>
                </a:ln>
                <a:solidFill>
                  <a:schemeClr val="tx1"/>
                </a:solidFill>
                <a:effectLst/>
                <a:ea typeface="inherit"/>
              </a:rPr>
              <a:t>: This column is selected to show the outcome of the landing.</a:t>
            </a:r>
            <a:endParaRPr kumimoji="0" lang="zh-TW" altLang="zh-TW" sz="1400" b="0" i="0" u="none" strike="noStrike" cap="none" normalizeH="0" baseline="0" dirty="0">
              <a:ln>
                <a:noFill/>
              </a:ln>
              <a:solidFill>
                <a:schemeClr val="tx1"/>
              </a:solidFill>
              <a:effectLst/>
              <a:latin typeface="Arial" panose="020B0604020202020204" pitchFamily="34" charset="0"/>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Unicode MS"/>
                <a:ea typeface="inherit"/>
              </a:rPr>
              <a:t>Booster_Version</a:t>
            </a:r>
            <a:r>
              <a:rPr kumimoji="0" lang="zh-TW" altLang="zh-TW" sz="1400" b="0" i="0" u="none" strike="noStrike" cap="none" normalizeH="0" baseline="0" dirty="0">
                <a:ln>
                  <a:noFill/>
                </a:ln>
                <a:solidFill>
                  <a:schemeClr val="tx1"/>
                </a:solidFill>
                <a:effectLst/>
                <a:ea typeface="inherit"/>
              </a:rPr>
              <a:t>: This column is selected to show the version of the booster used.</a:t>
            </a:r>
            <a:endParaRPr kumimoji="0" lang="zh-TW" altLang="zh-TW" sz="1400" b="0" i="0" u="none" strike="noStrike" cap="none" normalizeH="0" baseline="0" dirty="0">
              <a:ln>
                <a:noFill/>
              </a:ln>
              <a:solidFill>
                <a:schemeClr val="tx1"/>
              </a:solidFill>
              <a:effectLst/>
              <a:latin typeface="Arial" panose="020B0604020202020204" pitchFamily="34" charset="0"/>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Unicode MS"/>
                <a:ea typeface="inherit"/>
              </a:rPr>
              <a:t>Launch_Site</a:t>
            </a:r>
            <a:r>
              <a:rPr kumimoji="0" lang="zh-TW" altLang="zh-TW" sz="1400" b="0" i="0" u="none" strike="noStrike" cap="none" normalizeH="0" baseline="0" dirty="0">
                <a:ln>
                  <a:noFill/>
                </a:ln>
                <a:solidFill>
                  <a:schemeClr val="tx1"/>
                </a:solidFill>
                <a:effectLst/>
                <a:ea typeface="inherit"/>
              </a:rPr>
              <a:t>: This column is selected to show the site from which the launch occurred.</a:t>
            </a:r>
            <a:endParaRPr kumimoji="0" lang="zh-TW" altLang="zh-TW" sz="1400" b="0" i="0" u="none" strike="noStrike" cap="none" normalizeH="0" baseline="0" dirty="0">
              <a:ln>
                <a:noFill/>
              </a:ln>
              <a:solidFill>
                <a:schemeClr val="tx1"/>
              </a:solidFill>
              <a:effectLst/>
              <a:latin typeface="Arial" panose="020B0604020202020204" pitchFamily="34" charset="0"/>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Unicode MS"/>
                <a:ea typeface="inherit"/>
              </a:rPr>
              <a:t>where Landing_Outcome='Failure (drone ship)'</a:t>
            </a:r>
            <a:r>
              <a:rPr kumimoji="0" lang="zh-TW" altLang="zh-TW" sz="1400" b="0" i="0" u="none" strike="noStrike" cap="none" normalizeH="0" baseline="0" dirty="0">
                <a:ln>
                  <a:noFill/>
                </a:ln>
                <a:solidFill>
                  <a:schemeClr val="tx1"/>
                </a:solidFill>
                <a:effectLst/>
                <a:ea typeface="inherit"/>
              </a:rPr>
              <a:t>: This condition filters the results to only include records where the landing outcome was a failure on the drone ship.</a:t>
            </a:r>
            <a:endParaRPr kumimoji="0" lang="zh-TW" altLang="zh-TW" sz="1400" b="0" i="0" u="none" strike="noStrike" cap="none" normalizeH="0" baseline="0" dirty="0">
              <a:ln>
                <a:noFill/>
              </a:ln>
              <a:solidFill>
                <a:schemeClr val="tx1"/>
              </a:solidFill>
              <a:effectLst/>
              <a:latin typeface="Arial" panose="020B0604020202020204" pitchFamily="34" charset="0"/>
              <a:ea typeface="inheri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zh-TW" altLang="zh-TW" sz="1400" b="1" i="0" u="none" strike="noStrike" cap="none" normalizeH="0" baseline="0" dirty="0">
                <a:ln>
                  <a:noFill/>
                </a:ln>
                <a:solidFill>
                  <a:schemeClr val="tx1"/>
                </a:solidFill>
                <a:effectLst/>
                <a:latin typeface="Arial Unicode MS"/>
                <a:ea typeface="inherit"/>
              </a:rPr>
              <a:t>and substr(Date,0,5)='2015'</a:t>
            </a:r>
            <a:r>
              <a:rPr kumimoji="0" lang="zh-TW" altLang="zh-TW" sz="1400" b="0" i="0" u="none" strike="noStrike" cap="none" normalizeH="0" baseline="0" dirty="0">
                <a:ln>
                  <a:noFill/>
                </a:ln>
                <a:solidFill>
                  <a:schemeClr val="tx1"/>
                </a:solidFill>
                <a:effectLst/>
                <a:ea typeface="inherit"/>
              </a:rPr>
              <a:t>: This condition further filters the results to only include records from the year 2015.</a:t>
            </a:r>
            <a:endParaRPr kumimoji="0" lang="zh-TW" altLang="zh-TW" sz="1400" b="0" i="0" u="none" strike="noStrike" cap="none" normalizeH="0" baseline="0" dirty="0">
              <a:ln>
                <a:noFill/>
              </a:ln>
              <a:solidFill>
                <a:schemeClr val="tx1"/>
              </a:solidFill>
              <a:effectLst/>
              <a:latin typeface="Arial" panose="020B0604020202020204" pitchFamily="34" charset="0"/>
              <a:ea typeface="inherit"/>
            </a:endParaRP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圖片 5">
            <a:extLst>
              <a:ext uri="{FF2B5EF4-FFF2-40B4-BE49-F238E27FC236}">
                <a16:creationId xmlns:a16="http://schemas.microsoft.com/office/drawing/2014/main" id="{5EB261F0-EFF3-4D7C-B661-F01EB70131AA}"/>
              </a:ext>
            </a:extLst>
          </p:cNvPr>
          <p:cNvPicPr>
            <a:picLocks noChangeAspect="1"/>
          </p:cNvPicPr>
          <p:nvPr/>
        </p:nvPicPr>
        <p:blipFill rotWithShape="1">
          <a:blip r:embed="rId3"/>
          <a:srcRect t="40343" r="8750"/>
          <a:stretch/>
        </p:blipFill>
        <p:spPr>
          <a:xfrm>
            <a:off x="465211" y="2905125"/>
            <a:ext cx="11125200" cy="3883528"/>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343026"/>
            <a:ext cx="10530114" cy="52578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b="1"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altLang="zh-TW" sz="1400" dirty="0">
                <a:solidFill>
                  <a:srgbClr val="0F1114"/>
                </a:solidFill>
                <a:latin typeface="Source Sans Pro"/>
              </a:rPr>
              <a:t>SpaceX has revolutionized the space industry by significantly reducing the cost of rocket launches through the reuse of the Falcon 9 first stage. The ability to predict whether the first stage will land successfully is crucial for cost estimation and competitive bidding. This report outlines the steps taken to develop a machine learning model that predicts the success of Falcon 9 first-stage landings based on historical data. The analysis involves exploratory data analysis, data preprocessing, model selection, and evaluation</a:t>
            </a:r>
          </a:p>
          <a:p>
            <a:pPr>
              <a:spcBef>
                <a:spcPts val="1400"/>
              </a:spcBef>
            </a:pPr>
            <a:r>
              <a:rPr lang="en-US" sz="2200" b="1" dirty="0">
                <a:solidFill>
                  <a:schemeClr val="accent3">
                    <a:lumMod val="25000"/>
                  </a:schemeClr>
                </a:solidFill>
                <a:latin typeface="Abadi" panose="020B0604020104020204" pitchFamily="34" charset="0"/>
              </a:rPr>
              <a:t>Problems you want to find answers</a:t>
            </a:r>
          </a:p>
          <a:p>
            <a:pPr algn="l" fontAlgn="base">
              <a:buFont typeface="Wingdings" panose="05000000000000000000" pitchFamily="2" charset="2"/>
              <a:buChar char="Ø"/>
            </a:pPr>
            <a:r>
              <a:rPr lang="en-US" altLang="zh-TW" sz="1800" b="1" i="0" dirty="0">
                <a:solidFill>
                  <a:schemeClr val="tx1"/>
                </a:solidFill>
                <a:effectLst/>
                <a:latin typeface="inherit"/>
              </a:rPr>
              <a:t>Cost Estimation</a:t>
            </a:r>
            <a:r>
              <a:rPr lang="en-US" altLang="zh-TW" sz="1800" b="0" i="0" dirty="0">
                <a:solidFill>
                  <a:schemeClr val="tx1"/>
                </a:solidFill>
                <a:effectLst/>
                <a:latin typeface="inherit"/>
              </a:rPr>
              <a:t>:</a:t>
            </a:r>
          </a:p>
          <a:p>
            <a:pPr marL="0" indent="0" algn="l" fontAlgn="base">
              <a:buNone/>
            </a:pPr>
            <a:r>
              <a:rPr lang="en-US" altLang="zh-TW" sz="1800" b="0" i="0" dirty="0">
                <a:solidFill>
                  <a:schemeClr val="tx1"/>
                </a:solidFill>
                <a:effectLst/>
                <a:latin typeface="inherit"/>
              </a:rPr>
              <a:t>SpaceX advertises Falcon 9 rocket launches at a significantly lower cost compared to other providers, primarily due to the reusability of the first stage. Predicting whether the first stage will land successfully can help in estimating the cost of a launch more accurately.</a:t>
            </a:r>
          </a:p>
          <a:p>
            <a:pPr algn="l" fontAlgn="base">
              <a:buFont typeface="Wingdings" panose="05000000000000000000" pitchFamily="2" charset="2"/>
              <a:buChar char="Ø"/>
            </a:pPr>
            <a:r>
              <a:rPr lang="en-US" altLang="zh-TW" sz="1800" b="1" i="0" dirty="0">
                <a:solidFill>
                  <a:schemeClr val="tx1"/>
                </a:solidFill>
                <a:effectLst/>
                <a:latin typeface="inherit"/>
              </a:rPr>
              <a:t>Competitive Bidding</a:t>
            </a:r>
            <a:r>
              <a:rPr lang="en-US" altLang="zh-TW" sz="1800" b="0" i="0" dirty="0">
                <a:solidFill>
                  <a:schemeClr val="tx1"/>
                </a:solidFill>
                <a:effectLst/>
                <a:latin typeface="inherit"/>
              </a:rPr>
              <a:t>:</a:t>
            </a:r>
          </a:p>
          <a:p>
            <a:pPr marL="0" indent="0" algn="l" fontAlgn="base">
              <a:buNone/>
            </a:pPr>
            <a:r>
              <a:rPr lang="en-US" altLang="zh-TW" sz="1800" b="0" i="0" dirty="0">
                <a:solidFill>
                  <a:schemeClr val="tx1"/>
                </a:solidFill>
                <a:effectLst/>
                <a:latin typeface="inherit"/>
              </a:rPr>
              <a:t>Competing companies can use this information to bid against SpaceX for rocket launches. Understanding the likelihood of successful landings can inform their strategies and pricing models.</a:t>
            </a:r>
          </a:p>
          <a:p>
            <a:pPr algn="l" fontAlgn="base">
              <a:buFont typeface="Wingdings" panose="05000000000000000000" pitchFamily="2" charset="2"/>
              <a:buChar char="Ø"/>
            </a:pPr>
            <a:r>
              <a:rPr lang="en-US" altLang="zh-TW" sz="1800" b="1" i="0" dirty="0">
                <a:solidFill>
                  <a:schemeClr val="tx1"/>
                </a:solidFill>
                <a:effectLst/>
                <a:latin typeface="inherit"/>
              </a:rPr>
              <a:t>Operational Insights</a:t>
            </a:r>
            <a:r>
              <a:rPr lang="en-US" altLang="zh-TW" sz="1800" b="0" i="0" dirty="0">
                <a:solidFill>
                  <a:schemeClr val="tx1"/>
                </a:solidFill>
                <a:effectLst/>
                <a:latin typeface="inherit"/>
              </a:rPr>
              <a:t>:</a:t>
            </a:r>
          </a:p>
          <a:p>
            <a:pPr marL="0" indent="0" algn="l" fontAlgn="base">
              <a:buNone/>
            </a:pPr>
            <a:r>
              <a:rPr lang="en-US" altLang="zh-TW" sz="1800" b="0" i="0" dirty="0">
                <a:solidFill>
                  <a:schemeClr val="tx1"/>
                </a:solidFill>
                <a:effectLst/>
                <a:latin typeface="inherit"/>
              </a:rPr>
              <a:t>Predicting landing success can provide operational insights for SpaceX, helping them optimize their launch processes and improve the reliability of their rockets.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504825" y="1285876"/>
            <a:ext cx="11687175" cy="5506810"/>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altLang="zh-TW" sz="7600" dirty="0">
                <a:solidFill>
                  <a:schemeClr val="bg2">
                    <a:lumMod val="50000"/>
                  </a:schemeClr>
                </a:solidFill>
                <a:latin typeface="Abadi"/>
              </a:rPr>
              <a:t>The dataset was sourced from a CSV file containing records of SpaceX Falcon 9 launches.</a:t>
            </a:r>
            <a:r>
              <a:rPr lang="en-US" sz="7600" dirty="0">
                <a:solidFill>
                  <a:schemeClr val="bg2">
                    <a:lumMod val="50000"/>
                  </a:schemeClr>
                </a:solidFill>
                <a:latin typeface="Abadi"/>
              </a:rPr>
              <a: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altLang="zh-TW" sz="7600" dirty="0">
                <a:solidFill>
                  <a:schemeClr val="bg2">
                    <a:lumMod val="50000"/>
                  </a:schemeClr>
                </a:solidFill>
                <a:latin typeface="Abadi"/>
              </a:rPr>
              <a:t>Initial data cleaning involved handling missing values, removing duplicates, and ensuring data consistency.</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algn="l" fontAlgn="base">
              <a:buFont typeface="Arial" panose="020B0604020202020204" pitchFamily="34" charset="0"/>
              <a:buChar char="•"/>
            </a:pPr>
            <a:r>
              <a:rPr lang="en-US" altLang="zh-TW" sz="7600" b="1" dirty="0">
                <a:solidFill>
                  <a:schemeClr val="bg2">
                    <a:lumMod val="50000"/>
                  </a:schemeClr>
                </a:solidFill>
                <a:latin typeface="Abadi"/>
              </a:rPr>
              <a:t>Classification Models</a:t>
            </a:r>
            <a:r>
              <a:rPr lang="en-US" altLang="zh-TW" sz="7600" dirty="0">
                <a:solidFill>
                  <a:schemeClr val="bg2">
                    <a:lumMod val="50000"/>
                  </a:schemeClr>
                </a:solidFill>
                <a:latin typeface="Abadi"/>
              </a:rPr>
              <a:t>: Support Vector Machines (SVM), Decision Trees, and Logistic Regression were used to predict landing success.</a:t>
            </a:r>
          </a:p>
          <a:p>
            <a:pPr algn="l" fontAlgn="base">
              <a:buFont typeface="Arial" panose="020B0604020202020204" pitchFamily="34" charset="0"/>
              <a:buChar char="•"/>
            </a:pPr>
            <a:r>
              <a:rPr lang="en-US" altLang="zh-TW" sz="7600" b="1" dirty="0">
                <a:solidFill>
                  <a:schemeClr val="bg2">
                    <a:lumMod val="50000"/>
                  </a:schemeClr>
                </a:solidFill>
                <a:latin typeface="Abadi"/>
              </a:rPr>
              <a:t>Model Building and Tuning</a:t>
            </a:r>
            <a:r>
              <a:rPr lang="en-US" altLang="zh-TW" sz="7600" dirty="0">
                <a:solidFill>
                  <a:schemeClr val="bg2">
                    <a:lumMod val="50000"/>
                  </a:schemeClr>
                </a:solidFill>
                <a:latin typeface="Abadi"/>
              </a:rPr>
              <a:t>: </a:t>
            </a:r>
            <a:r>
              <a:rPr lang="en-US" altLang="zh-TW" sz="7600" dirty="0" err="1">
                <a:solidFill>
                  <a:schemeClr val="bg2">
                    <a:lumMod val="50000"/>
                  </a:schemeClr>
                </a:solidFill>
                <a:latin typeface="Abadi"/>
              </a:rPr>
              <a:t>GridSearchCV</a:t>
            </a:r>
            <a:r>
              <a:rPr lang="en-US" altLang="zh-TW" sz="7600" dirty="0">
                <a:solidFill>
                  <a:schemeClr val="bg2">
                    <a:lumMod val="50000"/>
                  </a:schemeClr>
                </a:solidFill>
                <a:latin typeface="Abadi"/>
              </a:rPr>
              <a:t> was employed to find the optimal hyperparameters for each model.</a:t>
            </a:r>
          </a:p>
          <a:p>
            <a:pPr algn="l" fontAlgn="base">
              <a:buFont typeface="Arial" panose="020B0604020202020204" pitchFamily="34" charset="0"/>
              <a:buChar char="•"/>
            </a:pPr>
            <a:r>
              <a:rPr lang="en-US" altLang="zh-TW" sz="7600" b="1" dirty="0">
                <a:solidFill>
                  <a:schemeClr val="bg2">
                    <a:lumMod val="50000"/>
                  </a:schemeClr>
                </a:solidFill>
                <a:latin typeface="Abadi"/>
              </a:rPr>
              <a:t>Model Evaluation: </a:t>
            </a:r>
            <a:r>
              <a:rPr lang="en-US" altLang="zh-TW" sz="7600" dirty="0">
                <a:solidFill>
                  <a:schemeClr val="bg2">
                    <a:lumMod val="50000"/>
                  </a:schemeClr>
                </a:solidFill>
                <a:latin typeface="Abadi"/>
              </a:rPr>
              <a:t>The models were evaluated using accuracy, precision, recall, and F1-score. The SVM model with a linear kernel achieved the highest accuracy and F1-score.</a:t>
            </a:r>
          </a:p>
          <a:p>
            <a:pPr lvl="1">
              <a:lnSpc>
                <a:spcPct val="120000"/>
              </a:lnSpc>
              <a:spcBef>
                <a:spcPts val="1400"/>
              </a:spcBef>
            </a:pP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cxnSp>
        <p:nvCxnSpPr>
          <p:cNvPr id="21" name="直線單箭頭接點 20">
            <a:extLst>
              <a:ext uri="{FF2B5EF4-FFF2-40B4-BE49-F238E27FC236}">
                <a16:creationId xmlns:a16="http://schemas.microsoft.com/office/drawing/2014/main" id="{AF15C8FC-2CC0-407C-9743-497BB2E259B8}"/>
              </a:ext>
            </a:extLst>
          </p:cNvPr>
          <p:cNvCxnSpPr/>
          <p:nvPr/>
        </p:nvCxnSpPr>
        <p:spPr>
          <a:xfrm flipV="1">
            <a:off x="8446506" y="4797279"/>
            <a:ext cx="486436" cy="4844"/>
          </a:xfrm>
          <a:prstGeom prst="straightConnector1">
            <a:avLst/>
          </a:prstGeom>
          <a:ln w="12700">
            <a:solidFill>
              <a:srgbClr val="0085B4"/>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單箭頭接點 19">
            <a:extLst>
              <a:ext uri="{FF2B5EF4-FFF2-40B4-BE49-F238E27FC236}">
                <a16:creationId xmlns:a16="http://schemas.microsoft.com/office/drawing/2014/main" id="{8FE49CB4-1B55-4777-B4EB-494C468E58DD}"/>
              </a:ext>
            </a:extLst>
          </p:cNvPr>
          <p:cNvCxnSpPr/>
          <p:nvPr/>
        </p:nvCxnSpPr>
        <p:spPr>
          <a:xfrm flipV="1">
            <a:off x="5671812" y="4797279"/>
            <a:ext cx="486436" cy="4844"/>
          </a:xfrm>
          <a:prstGeom prst="straightConnector1">
            <a:avLst/>
          </a:prstGeom>
          <a:ln w="12700">
            <a:solidFill>
              <a:srgbClr val="0085B4"/>
            </a:solidFill>
            <a:tailEnd type="triangle"/>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43025"/>
            <a:ext cx="10593314" cy="2905125"/>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a:t>
            </a:r>
          </a:p>
          <a:p>
            <a:pPr algn="l" fontAlgn="base">
              <a:buFont typeface="Arial" panose="020B0604020202020204" pitchFamily="34" charset="0"/>
              <a:buChar char="•"/>
            </a:pPr>
            <a:r>
              <a:rPr lang="en-US" altLang="zh-TW" sz="1600" b="1" i="0" dirty="0">
                <a:effectLst/>
                <a:latin typeface="inherit"/>
              </a:rPr>
              <a:t>Data Source</a:t>
            </a:r>
            <a:r>
              <a:rPr lang="en-US" altLang="zh-TW" sz="1600" b="0" i="0" dirty="0">
                <a:effectLst/>
                <a:latin typeface="inherit"/>
              </a:rPr>
              <a:t>: Publicly available CSV file.</a:t>
            </a:r>
          </a:p>
          <a:p>
            <a:pPr algn="l" fontAlgn="base">
              <a:buFont typeface="Arial" panose="020B0604020202020204" pitchFamily="34" charset="0"/>
              <a:buChar char="•"/>
            </a:pPr>
            <a:r>
              <a:rPr lang="en-US" altLang="zh-TW" sz="1600" b="1" i="0" dirty="0">
                <a:effectLst/>
                <a:latin typeface="inherit"/>
              </a:rPr>
              <a:t>Data Content</a:t>
            </a:r>
            <a:r>
              <a:rPr lang="en-US" altLang="zh-TW" sz="1600" b="0" i="0" dirty="0">
                <a:effectLst/>
                <a:latin typeface="inherit"/>
              </a:rPr>
              <a:t>: Mission outcomes, payload details, launch site locations.</a:t>
            </a:r>
          </a:p>
          <a:p>
            <a:pPr algn="l" fontAlgn="base">
              <a:buFont typeface="Arial" panose="020B0604020202020204" pitchFamily="34" charset="0"/>
              <a:buChar char="•"/>
            </a:pPr>
            <a:r>
              <a:rPr lang="en-US" altLang="zh-TW" sz="1600" b="1" i="0" dirty="0">
                <a:effectLst/>
                <a:latin typeface="inherit"/>
              </a:rPr>
              <a:t>Data Loading</a:t>
            </a:r>
            <a:r>
              <a:rPr lang="en-US" altLang="zh-TW" sz="1600" b="0" i="0" dirty="0">
                <a:effectLst/>
                <a:latin typeface="inherit"/>
              </a:rPr>
              <a:t>: Pandas library used for data ingestion.</a:t>
            </a:r>
          </a:p>
          <a:p>
            <a:pPr algn="l" fontAlgn="base">
              <a:buFont typeface="Arial" panose="020B0604020202020204" pitchFamily="34" charset="0"/>
              <a:buChar char="•"/>
            </a:pPr>
            <a:r>
              <a:rPr lang="en-US" altLang="zh-TW" sz="1600" b="1" i="0" dirty="0">
                <a:effectLst/>
                <a:latin typeface="inherit"/>
              </a:rPr>
              <a:t>Data Cleaning</a:t>
            </a:r>
            <a:r>
              <a:rPr lang="en-US" altLang="zh-TW" sz="1600" b="0" i="0" dirty="0">
                <a:effectLst/>
                <a:latin typeface="inherit"/>
              </a:rPr>
              <a:t>: Handling missing values, removing duplicates.</a:t>
            </a:r>
          </a:p>
          <a:p>
            <a:pPr algn="l" fontAlgn="base">
              <a:buFont typeface="Arial" panose="020B0604020202020204" pitchFamily="34" charset="0"/>
              <a:buChar char="•"/>
            </a:pPr>
            <a:r>
              <a:rPr lang="en-US" altLang="zh-TW" sz="1600" b="1" i="0" dirty="0">
                <a:effectLst/>
                <a:latin typeface="inherit"/>
              </a:rPr>
              <a:t>Data Transformation</a:t>
            </a:r>
            <a:r>
              <a:rPr lang="en-US" altLang="zh-TW" sz="1600" b="0" i="0" dirty="0">
                <a:effectLst/>
                <a:latin typeface="inherit"/>
              </a:rPr>
              <a:t>: Standardizing numerical features, encoding categorical variables.</a:t>
            </a: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altLang="zh-CN" sz="2200" dirty="0">
                <a:solidFill>
                  <a:schemeClr val="accent3">
                    <a:lumMod val="25000"/>
                  </a:schemeClr>
                </a:solidFill>
                <a:latin typeface="Abadi" panose="020B0604020104020204" pitchFamily="34" charset="0"/>
              </a:rPr>
              <a:t>Here</a:t>
            </a:r>
            <a:r>
              <a:rPr lang="zh-CN" altLang="en-US" sz="2200" dirty="0">
                <a:solidFill>
                  <a:schemeClr val="accent3">
                    <a:lumMod val="25000"/>
                  </a:schemeClr>
                </a:solidFill>
                <a:latin typeface="Abadi" panose="020B0604020104020204" pitchFamily="34" charset="0"/>
              </a:rPr>
              <a:t> </a:t>
            </a:r>
            <a:r>
              <a:rPr lang="en-US" altLang="zh-CN" sz="2200" dirty="0">
                <a:solidFill>
                  <a:schemeClr val="accent3">
                    <a:lumMod val="25000"/>
                  </a:schemeClr>
                </a:solidFill>
                <a:latin typeface="Abadi" panose="020B0604020104020204" pitchFamily="34" charset="0"/>
              </a:rPr>
              <a:t>is</a:t>
            </a:r>
            <a:r>
              <a:rPr lang="zh-CN" altLang="en-US" sz="2200" dirty="0">
                <a:solidFill>
                  <a:schemeClr val="accent3">
                    <a:lumMod val="25000"/>
                  </a:schemeClr>
                </a:solidFill>
                <a:latin typeface="Abadi" panose="020B0604020104020204" pitchFamily="34" charset="0"/>
              </a:rPr>
              <a:t> </a:t>
            </a:r>
            <a:r>
              <a:rPr lang="en-US" altLang="zh-CN" sz="2200" dirty="0">
                <a:solidFill>
                  <a:schemeClr val="accent3">
                    <a:lumMod val="25000"/>
                  </a:schemeClr>
                </a:solidFill>
                <a:latin typeface="Abadi" panose="020B0604020104020204" pitchFamily="34" charset="0"/>
              </a:rPr>
              <a:t>the</a:t>
            </a:r>
            <a:r>
              <a:rPr lang="zh-CN" altLang="en-US" sz="2200" dirty="0">
                <a:solidFill>
                  <a:schemeClr val="accent3">
                    <a:lumMod val="25000"/>
                  </a:schemeClr>
                </a:solidFill>
                <a:latin typeface="Abadi" panose="020B0604020104020204" pitchFamily="34" charset="0"/>
              </a:rPr>
              <a:t> </a:t>
            </a:r>
            <a:r>
              <a:rPr lang="en-US" altLang="zh-CN" sz="2200" dirty="0">
                <a:solidFill>
                  <a:schemeClr val="accent3">
                    <a:lumMod val="25000"/>
                  </a:schemeClr>
                </a:solidFill>
                <a:latin typeface="Abadi" panose="020B0604020104020204" pitchFamily="34" charset="0"/>
              </a:rPr>
              <a:t>detailed</a:t>
            </a:r>
            <a:r>
              <a:rPr lang="zh-CN" altLang="en-US"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flowchart</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15" name="矩形 14">
            <a:extLst>
              <a:ext uri="{FF2B5EF4-FFF2-40B4-BE49-F238E27FC236}">
                <a16:creationId xmlns:a16="http://schemas.microsoft.com/office/drawing/2014/main" id="{ABF19D99-B535-4C2F-B70B-CA07F4A324CC}"/>
              </a:ext>
            </a:extLst>
          </p:cNvPr>
          <p:cNvSpPr/>
          <p:nvPr/>
        </p:nvSpPr>
        <p:spPr>
          <a:xfrm>
            <a:off x="5807567" y="5726694"/>
            <a:ext cx="3453417" cy="806738"/>
          </a:xfrm>
          <a:prstGeom prst="rect">
            <a:avLst/>
          </a:prstGeom>
          <a:solidFill>
            <a:srgbClr val="1DC4FF"/>
          </a:solidFill>
          <a:ln w="6350">
            <a:solidFill>
              <a:srgbClr val="4D23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fontAlgn="base" hangingPunct="0">
              <a:spcBef>
                <a:spcPct val="0"/>
              </a:spcBef>
              <a:spcAft>
                <a:spcPct val="0"/>
              </a:spcAft>
            </a:pPr>
            <a:r>
              <a:rPr lang="zh-TW" altLang="zh-TW" sz="1600" b="1" dirty="0">
                <a:solidFill>
                  <a:schemeClr val="bg1"/>
                </a:solidFill>
                <a:latin typeface="Arial Unicode MS"/>
              </a:rPr>
              <a:t>Data Transformation </a:t>
            </a:r>
            <a:endParaRPr lang="en-US" altLang="zh-TW" sz="1600" b="1" dirty="0">
              <a:solidFill>
                <a:schemeClr val="bg1"/>
              </a:solidFill>
              <a:latin typeface="Arial Unicode MS"/>
            </a:endParaRPr>
          </a:p>
          <a:p>
            <a:pPr eaLnBrk="0" fontAlgn="base" hangingPunct="0">
              <a:spcBef>
                <a:spcPct val="0"/>
              </a:spcBef>
              <a:spcAft>
                <a:spcPct val="0"/>
              </a:spcAft>
            </a:pPr>
            <a:r>
              <a:rPr lang="en-US" altLang="zh-TW" sz="1600" b="1" dirty="0">
                <a:solidFill>
                  <a:schemeClr val="bg1"/>
                </a:solidFill>
                <a:latin typeface="Arial Unicode MS"/>
              </a:rPr>
              <a:t>-</a:t>
            </a:r>
            <a:r>
              <a:rPr lang="zh-TW" altLang="zh-TW" sz="1600" b="1" dirty="0">
                <a:solidFill>
                  <a:schemeClr val="bg1"/>
                </a:solidFill>
                <a:latin typeface="Arial Unicode MS"/>
              </a:rPr>
              <a:t>Standardize Numerical Features </a:t>
            </a:r>
            <a:endParaRPr lang="en-US" altLang="zh-TW" sz="1600" b="1" dirty="0">
              <a:solidFill>
                <a:schemeClr val="bg1"/>
              </a:solidFill>
              <a:latin typeface="Arial Unicode MS"/>
            </a:endParaRPr>
          </a:p>
          <a:p>
            <a:pPr eaLnBrk="0" fontAlgn="base" hangingPunct="0">
              <a:spcBef>
                <a:spcPct val="0"/>
              </a:spcBef>
              <a:spcAft>
                <a:spcPct val="0"/>
              </a:spcAft>
            </a:pPr>
            <a:r>
              <a:rPr lang="en-US" altLang="zh-TW" sz="1600" b="1" dirty="0">
                <a:solidFill>
                  <a:schemeClr val="bg1"/>
                </a:solidFill>
                <a:latin typeface="Arial Unicode MS"/>
              </a:rPr>
              <a:t>-</a:t>
            </a:r>
            <a:r>
              <a:rPr lang="zh-TW" altLang="zh-TW" sz="1600" b="1" dirty="0">
                <a:solidFill>
                  <a:schemeClr val="bg1"/>
                </a:solidFill>
                <a:latin typeface="Arial Unicode MS"/>
              </a:rPr>
              <a:t>Encode Categorical Variables </a:t>
            </a:r>
          </a:p>
        </p:txBody>
      </p:sp>
      <p:sp>
        <p:nvSpPr>
          <p:cNvPr id="18" name="矩形 17">
            <a:extLst>
              <a:ext uri="{FF2B5EF4-FFF2-40B4-BE49-F238E27FC236}">
                <a16:creationId xmlns:a16="http://schemas.microsoft.com/office/drawing/2014/main" id="{3C44615D-54CF-4068-8897-3E18792EAC33}"/>
              </a:ext>
            </a:extLst>
          </p:cNvPr>
          <p:cNvSpPr/>
          <p:nvPr/>
        </p:nvSpPr>
        <p:spPr>
          <a:xfrm>
            <a:off x="2314579" y="5726694"/>
            <a:ext cx="2305046" cy="806738"/>
          </a:xfrm>
          <a:prstGeom prst="rect">
            <a:avLst/>
          </a:prstGeom>
          <a:solidFill>
            <a:srgbClr val="1DC4FF"/>
          </a:solidFill>
          <a:ln w="6350">
            <a:solidFill>
              <a:srgbClr val="4D23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fontAlgn="base" hangingPunct="0">
              <a:spcBef>
                <a:spcPct val="0"/>
              </a:spcBef>
              <a:spcAft>
                <a:spcPct val="0"/>
              </a:spcAft>
            </a:pPr>
            <a:r>
              <a:rPr lang="zh-TW" altLang="zh-TW" sz="1600" b="1" dirty="0">
                <a:solidFill>
                  <a:schemeClr val="bg1"/>
                </a:solidFill>
                <a:latin typeface="Arial Unicode MS"/>
              </a:rPr>
              <a:t>Feature Engineering </a:t>
            </a:r>
            <a:endParaRPr lang="en-US" altLang="zh-TW" sz="1600" b="1" dirty="0">
              <a:solidFill>
                <a:schemeClr val="bg1"/>
              </a:solidFill>
              <a:latin typeface="Arial Unicode MS"/>
            </a:endParaRPr>
          </a:p>
          <a:p>
            <a:pPr eaLnBrk="0" fontAlgn="base" hangingPunct="0">
              <a:spcBef>
                <a:spcPct val="0"/>
              </a:spcBef>
              <a:spcAft>
                <a:spcPct val="0"/>
              </a:spcAft>
            </a:pPr>
            <a:r>
              <a:rPr lang="en-US" altLang="zh-TW" sz="1600" b="1" dirty="0">
                <a:solidFill>
                  <a:schemeClr val="bg1"/>
                </a:solidFill>
                <a:latin typeface="Arial Unicode MS"/>
              </a:rPr>
              <a:t>-</a:t>
            </a:r>
            <a:r>
              <a:rPr lang="zh-TW" altLang="zh-TW" sz="1600" b="1" dirty="0">
                <a:solidFill>
                  <a:schemeClr val="bg1"/>
                </a:solidFill>
                <a:latin typeface="Arial Unicode MS"/>
              </a:rPr>
              <a:t>Create New Features </a:t>
            </a:r>
          </a:p>
        </p:txBody>
      </p:sp>
      <p:cxnSp>
        <p:nvCxnSpPr>
          <p:cNvPr id="19" name="直線單箭頭接點 18">
            <a:extLst>
              <a:ext uri="{FF2B5EF4-FFF2-40B4-BE49-F238E27FC236}">
                <a16:creationId xmlns:a16="http://schemas.microsoft.com/office/drawing/2014/main" id="{7B01C3BB-1E2C-42E8-ABCD-9B23C8195CAE}"/>
              </a:ext>
            </a:extLst>
          </p:cNvPr>
          <p:cNvCxnSpPr/>
          <p:nvPr/>
        </p:nvCxnSpPr>
        <p:spPr>
          <a:xfrm flipV="1">
            <a:off x="3028291" y="4769352"/>
            <a:ext cx="486436" cy="4844"/>
          </a:xfrm>
          <a:prstGeom prst="straightConnector1">
            <a:avLst/>
          </a:prstGeom>
          <a:ln w="12700">
            <a:solidFill>
              <a:srgbClr val="0085B4"/>
            </a:solidFill>
            <a:tailEnd type="triangle"/>
          </a:ln>
        </p:spPr>
        <p:style>
          <a:lnRef idx="1">
            <a:schemeClr val="accent1"/>
          </a:lnRef>
          <a:fillRef idx="0">
            <a:schemeClr val="accent1"/>
          </a:fillRef>
          <a:effectRef idx="0">
            <a:schemeClr val="accent1"/>
          </a:effectRef>
          <a:fontRef idx="minor">
            <a:schemeClr val="tx1"/>
          </a:fontRef>
        </p:style>
      </p:cxnSp>
      <p:sp>
        <p:nvSpPr>
          <p:cNvPr id="2" name="矩形 1">
            <a:extLst>
              <a:ext uri="{FF2B5EF4-FFF2-40B4-BE49-F238E27FC236}">
                <a16:creationId xmlns:a16="http://schemas.microsoft.com/office/drawing/2014/main" id="{F638A48D-88CC-4CEC-A211-6360357EBCDB}"/>
              </a:ext>
            </a:extLst>
          </p:cNvPr>
          <p:cNvSpPr/>
          <p:nvPr/>
        </p:nvSpPr>
        <p:spPr>
          <a:xfrm>
            <a:off x="876298" y="4393910"/>
            <a:ext cx="2209801" cy="806738"/>
          </a:xfrm>
          <a:prstGeom prst="rect">
            <a:avLst/>
          </a:prstGeom>
          <a:solidFill>
            <a:srgbClr val="1DC4FF"/>
          </a:solidFill>
          <a:ln w="6350">
            <a:solidFill>
              <a:srgbClr val="4D23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TW" altLang="zh-TW" sz="1600" b="1" i="0" u="none" strike="noStrike" cap="none" normalizeH="0" baseline="0">
                <a:ln>
                  <a:noFill/>
                </a:ln>
                <a:solidFill>
                  <a:schemeClr val="bg1"/>
                </a:solidFill>
                <a:effectLst/>
                <a:latin typeface="Arial Unicode MS"/>
                <a:ea typeface="Fira Code"/>
              </a:rPr>
              <a:t>Identify Data Source</a:t>
            </a:r>
            <a:r>
              <a:rPr kumimoji="0" lang="zh-TW" altLang="zh-TW" sz="1200" b="1" i="0" u="none" strike="noStrike" cap="none" normalizeH="0" baseline="0">
                <a:ln>
                  <a:noFill/>
                </a:ln>
                <a:solidFill>
                  <a:schemeClr val="bg1"/>
                </a:solidFill>
                <a:effectLst/>
              </a:rPr>
              <a:t> </a:t>
            </a:r>
            <a:endParaRPr kumimoji="0" lang="zh-TW" altLang="zh-TW" sz="3600" b="1" i="0" u="none" strike="noStrike" cap="none" normalizeH="0" baseline="0" dirty="0">
              <a:ln>
                <a:noFill/>
              </a:ln>
              <a:solidFill>
                <a:schemeClr val="bg1"/>
              </a:solidFill>
              <a:effectLst/>
              <a:latin typeface="Arial" panose="020B0604020202020204" pitchFamily="34" charset="0"/>
            </a:endParaRPr>
          </a:p>
        </p:txBody>
      </p:sp>
      <p:sp>
        <p:nvSpPr>
          <p:cNvPr id="9" name="矩形 8">
            <a:extLst>
              <a:ext uri="{FF2B5EF4-FFF2-40B4-BE49-F238E27FC236}">
                <a16:creationId xmlns:a16="http://schemas.microsoft.com/office/drawing/2014/main" id="{0545686A-900E-41DE-8E7F-2E663353FB09}"/>
              </a:ext>
            </a:extLst>
          </p:cNvPr>
          <p:cNvSpPr/>
          <p:nvPr/>
        </p:nvSpPr>
        <p:spPr>
          <a:xfrm>
            <a:off x="3514727" y="4393910"/>
            <a:ext cx="2209801" cy="806738"/>
          </a:xfrm>
          <a:prstGeom prst="rect">
            <a:avLst/>
          </a:prstGeom>
          <a:solidFill>
            <a:srgbClr val="1DC4FF"/>
          </a:solidFill>
          <a:ln w="6350">
            <a:solidFill>
              <a:srgbClr val="4D23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r>
              <a:rPr lang="zh-TW" altLang="zh-TW" sz="1600" b="1" dirty="0">
                <a:solidFill>
                  <a:schemeClr val="bg1"/>
                </a:solidFill>
                <a:latin typeface="Arial Unicode MS"/>
              </a:rPr>
              <a:t>Load Data into Pandas DataFrame </a:t>
            </a:r>
          </a:p>
        </p:txBody>
      </p:sp>
      <p:sp>
        <p:nvSpPr>
          <p:cNvPr id="10" name="矩形 9">
            <a:extLst>
              <a:ext uri="{FF2B5EF4-FFF2-40B4-BE49-F238E27FC236}">
                <a16:creationId xmlns:a16="http://schemas.microsoft.com/office/drawing/2014/main" id="{E76798C9-2FD9-4857-8C66-F212A45913CB}"/>
              </a:ext>
            </a:extLst>
          </p:cNvPr>
          <p:cNvSpPr/>
          <p:nvPr/>
        </p:nvSpPr>
        <p:spPr>
          <a:xfrm>
            <a:off x="6153156" y="4393910"/>
            <a:ext cx="2324097" cy="806739"/>
          </a:xfrm>
          <a:prstGeom prst="rect">
            <a:avLst/>
          </a:prstGeom>
          <a:solidFill>
            <a:srgbClr val="1DC4FF"/>
          </a:solidFill>
          <a:ln w="6350">
            <a:solidFill>
              <a:srgbClr val="4D23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r>
              <a:rPr lang="zh-TW" altLang="zh-TW" sz="1600" b="1" dirty="0">
                <a:solidFill>
                  <a:schemeClr val="bg1"/>
                </a:solidFill>
                <a:latin typeface="Arial Unicode MS"/>
              </a:rPr>
              <a:t>Initial Data Exploration </a:t>
            </a:r>
          </a:p>
        </p:txBody>
      </p:sp>
      <p:sp>
        <p:nvSpPr>
          <p:cNvPr id="11" name="矩形 10">
            <a:extLst>
              <a:ext uri="{FF2B5EF4-FFF2-40B4-BE49-F238E27FC236}">
                <a16:creationId xmlns:a16="http://schemas.microsoft.com/office/drawing/2014/main" id="{2E819953-2F04-4ECC-8679-7AD4EE8A965D}"/>
              </a:ext>
            </a:extLst>
          </p:cNvPr>
          <p:cNvSpPr/>
          <p:nvPr/>
        </p:nvSpPr>
        <p:spPr>
          <a:xfrm>
            <a:off x="8905882" y="4393910"/>
            <a:ext cx="2828917" cy="806739"/>
          </a:xfrm>
          <a:prstGeom prst="rect">
            <a:avLst/>
          </a:prstGeom>
          <a:solidFill>
            <a:srgbClr val="1DC4FF"/>
          </a:solidFill>
          <a:ln w="6350">
            <a:solidFill>
              <a:srgbClr val="4D23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fontAlgn="base" hangingPunct="0">
              <a:spcBef>
                <a:spcPct val="0"/>
              </a:spcBef>
              <a:spcAft>
                <a:spcPct val="0"/>
              </a:spcAft>
            </a:pPr>
            <a:r>
              <a:rPr lang="zh-TW" altLang="zh-TW" sz="1600" b="1" dirty="0">
                <a:solidFill>
                  <a:schemeClr val="bg1"/>
                </a:solidFill>
                <a:latin typeface="Arial Unicode MS"/>
              </a:rPr>
              <a:t>Data Cleaning</a:t>
            </a:r>
            <a:endParaRPr lang="en-US" altLang="zh-TW" sz="1600" b="1" dirty="0">
              <a:solidFill>
                <a:schemeClr val="bg1"/>
              </a:solidFill>
              <a:latin typeface="Arial Unicode MS"/>
            </a:endParaRPr>
          </a:p>
          <a:p>
            <a:pPr eaLnBrk="0" fontAlgn="base" hangingPunct="0">
              <a:spcBef>
                <a:spcPct val="0"/>
              </a:spcBef>
              <a:spcAft>
                <a:spcPct val="0"/>
              </a:spcAft>
            </a:pPr>
            <a:r>
              <a:rPr lang="en-US" altLang="zh-TW" sz="1600" b="1" dirty="0">
                <a:solidFill>
                  <a:schemeClr val="bg1"/>
                </a:solidFill>
                <a:latin typeface="Arial Unicode MS"/>
              </a:rPr>
              <a:t>-</a:t>
            </a:r>
            <a:r>
              <a:rPr lang="zh-TW" altLang="zh-TW" sz="1600" b="1" dirty="0">
                <a:solidFill>
                  <a:schemeClr val="bg1"/>
                </a:solidFill>
                <a:latin typeface="Arial Unicode MS"/>
              </a:rPr>
              <a:t>Handle Missing Values</a:t>
            </a:r>
            <a:endParaRPr lang="en-US" altLang="zh-TW" sz="1600" b="1" dirty="0">
              <a:solidFill>
                <a:schemeClr val="bg1"/>
              </a:solidFill>
              <a:latin typeface="Arial Unicode MS"/>
            </a:endParaRPr>
          </a:p>
          <a:p>
            <a:pPr eaLnBrk="0" fontAlgn="base" hangingPunct="0">
              <a:spcBef>
                <a:spcPct val="0"/>
              </a:spcBef>
              <a:spcAft>
                <a:spcPct val="0"/>
              </a:spcAft>
            </a:pPr>
            <a:r>
              <a:rPr lang="en-US" altLang="zh-TW" sz="1600" b="1" dirty="0">
                <a:solidFill>
                  <a:schemeClr val="bg1"/>
                </a:solidFill>
                <a:latin typeface="Arial Unicode MS"/>
              </a:rPr>
              <a:t>-</a:t>
            </a:r>
            <a:r>
              <a:rPr lang="zh-TW" altLang="zh-TW" sz="1600" b="1" dirty="0">
                <a:solidFill>
                  <a:schemeClr val="bg1"/>
                </a:solidFill>
                <a:latin typeface="Arial Unicode MS"/>
              </a:rPr>
              <a:t>Remove Duplicates </a:t>
            </a:r>
          </a:p>
        </p:txBody>
      </p:sp>
      <p:cxnSp>
        <p:nvCxnSpPr>
          <p:cNvPr id="23" name="接點: 肘形 22">
            <a:extLst>
              <a:ext uri="{FF2B5EF4-FFF2-40B4-BE49-F238E27FC236}">
                <a16:creationId xmlns:a16="http://schemas.microsoft.com/office/drawing/2014/main" id="{0247949C-97C6-4B90-9B5B-88EEB7C4FB35}"/>
              </a:ext>
            </a:extLst>
          </p:cNvPr>
          <p:cNvCxnSpPr>
            <a:stCxn id="11" idx="2"/>
            <a:endCxn id="15" idx="3"/>
          </p:cNvCxnSpPr>
          <p:nvPr/>
        </p:nvCxnSpPr>
        <p:spPr>
          <a:xfrm rot="5400000">
            <a:off x="9325956" y="5135678"/>
            <a:ext cx="929414" cy="1059357"/>
          </a:xfrm>
          <a:prstGeom prst="bentConnector2">
            <a:avLst/>
          </a:prstGeom>
          <a:ln w="12700">
            <a:solidFill>
              <a:srgbClr val="0085B4"/>
            </a:solidFill>
            <a:tailEnd type="triangle"/>
          </a:ln>
        </p:spPr>
        <p:style>
          <a:lnRef idx="1">
            <a:schemeClr val="accent1"/>
          </a:lnRef>
          <a:fillRef idx="0">
            <a:schemeClr val="accent1"/>
          </a:fillRef>
          <a:effectRef idx="0">
            <a:schemeClr val="accent1"/>
          </a:effectRef>
          <a:fontRef idx="minor">
            <a:schemeClr val="tx1"/>
          </a:fontRef>
        </p:style>
      </p:cxnSp>
      <p:cxnSp>
        <p:nvCxnSpPr>
          <p:cNvPr id="25" name="接點: 肘形 24">
            <a:extLst>
              <a:ext uri="{FF2B5EF4-FFF2-40B4-BE49-F238E27FC236}">
                <a16:creationId xmlns:a16="http://schemas.microsoft.com/office/drawing/2014/main" id="{3F4A1ED1-A708-4020-94FD-EF0FBAEAE999}"/>
              </a:ext>
            </a:extLst>
          </p:cNvPr>
          <p:cNvCxnSpPr>
            <a:stCxn id="15" idx="1"/>
          </p:cNvCxnSpPr>
          <p:nvPr/>
        </p:nvCxnSpPr>
        <p:spPr>
          <a:xfrm rot="10800000" flipV="1">
            <a:off x="4619627" y="6130062"/>
            <a:ext cx="1187940" cy="1"/>
          </a:xfrm>
          <a:prstGeom prst="bentConnector3">
            <a:avLst/>
          </a:prstGeom>
          <a:ln w="12700">
            <a:solidFill>
              <a:srgbClr val="0085B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chemeClr val="bg1">
                <a:lumMod val="50000"/>
              </a:schemeClr>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altLang="zh-TW" sz="2200" b="1" dirty="0">
                <a:solidFill>
                  <a:schemeClr val="accent3">
                    <a:lumMod val="25000"/>
                  </a:schemeClr>
                </a:solidFill>
                <a:latin typeface="Abadi" panose="020B0604020104020204" pitchFamily="34" charset="0"/>
              </a:rPr>
              <a:t>flowcharts</a:t>
            </a:r>
            <a:endParaRPr kumimoji="0" lang="zh-TW" altLang="zh-TW" sz="3600" b="0" i="0" u="none" strike="noStrike" cap="none" normalizeH="0" baseline="0" dirty="0">
              <a:ln>
                <a:noFill/>
              </a:ln>
              <a:solidFill>
                <a:schemeClr val="tx1"/>
              </a:solidFill>
              <a:effectLst/>
              <a:latin typeface="Arial" panose="020B0604020202020204" pitchFamily="34" charset="0"/>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542925" y="1800225"/>
            <a:ext cx="5076825" cy="45191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b="1" dirty="0">
                <a:solidFill>
                  <a:schemeClr val="accent3">
                    <a:lumMod val="25000"/>
                  </a:schemeClr>
                </a:solidFill>
                <a:latin typeface="Abadi" panose="020B0604020104020204" pitchFamily="34" charset="0"/>
              </a:rPr>
              <a:t>data collection with SpaceX REST </a:t>
            </a:r>
          </a:p>
          <a:p>
            <a:pPr marL="0" indent="0">
              <a:lnSpc>
                <a:spcPct val="100000"/>
              </a:lnSpc>
              <a:spcBef>
                <a:spcPts val="1400"/>
              </a:spcBef>
              <a:buNone/>
            </a:pPr>
            <a:r>
              <a:rPr kumimoji="0" lang="en-US" altLang="zh-TW" sz="1600" b="1" i="0" u="none" strike="noStrike" cap="none" normalizeH="0" baseline="0" dirty="0">
                <a:ln>
                  <a:noFill/>
                </a:ln>
                <a:solidFill>
                  <a:schemeClr val="tx1"/>
                </a:solidFill>
                <a:effectLst/>
                <a:latin typeface="Arial" panose="020B0604020202020204" pitchFamily="34" charset="0"/>
                <a:ea typeface="inherit"/>
              </a:rPr>
              <a:t>1.</a:t>
            </a:r>
            <a:r>
              <a:rPr kumimoji="0" lang="zh-TW" altLang="zh-TW" sz="1600" b="1" i="0" u="none" strike="noStrike" cap="none" normalizeH="0" baseline="0" dirty="0">
                <a:ln>
                  <a:noFill/>
                </a:ln>
                <a:solidFill>
                  <a:schemeClr val="tx1"/>
                </a:solidFill>
                <a:effectLst/>
                <a:latin typeface="Arial" panose="020B0604020202020204" pitchFamily="34" charset="0"/>
                <a:ea typeface="inherit"/>
              </a:rPr>
              <a:t>API Endpoint</a:t>
            </a:r>
            <a:r>
              <a:rPr kumimoji="0" lang="zh-TW" altLang="zh-TW" sz="1600" b="0" i="0" u="none" strike="noStrike" cap="none" normalizeH="0" baseline="0" dirty="0">
                <a:ln>
                  <a:noFill/>
                </a:ln>
                <a:solidFill>
                  <a:schemeClr val="tx1"/>
                </a:solidFill>
                <a:effectLst/>
                <a:latin typeface="Arial" panose="020B0604020202020204" pitchFamily="34" charset="0"/>
                <a:ea typeface="inherit"/>
              </a:rPr>
              <a:t>: </a:t>
            </a:r>
            <a:r>
              <a:rPr kumimoji="0" lang="zh-TW" altLang="zh-TW" sz="1600" b="0" i="0" u="none" strike="noStrike" cap="none" normalizeH="0" baseline="0" dirty="0">
                <a:ln>
                  <a:noFill/>
                </a:ln>
                <a:solidFill>
                  <a:schemeClr val="tx1"/>
                </a:solidFill>
                <a:effectLst/>
                <a:latin typeface="Arial Unicode MS"/>
                <a:ea typeface="inherit"/>
              </a:rPr>
              <a:t>https://api.spacexdata.com/v4/launches/past</a:t>
            </a:r>
            <a:endParaRPr kumimoji="0" lang="zh-TW" altLang="zh-TW" sz="1600" b="0" i="0" u="none" strike="noStrike" cap="none" normalizeH="0" baseline="0" dirty="0">
              <a:ln>
                <a:noFill/>
              </a:ln>
              <a:solidFill>
                <a:schemeClr val="tx1"/>
              </a:solidFill>
              <a:effectLst/>
              <a:ea typeface="-apple-system"/>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zh-TW" sz="1600" b="1" i="0" u="none" strike="noStrike" cap="none" normalizeH="0" baseline="0" dirty="0">
                <a:ln>
                  <a:noFill/>
                </a:ln>
                <a:solidFill>
                  <a:schemeClr val="tx1"/>
                </a:solidFill>
                <a:effectLst/>
                <a:latin typeface="Arial" panose="020B0604020202020204" pitchFamily="34" charset="0"/>
                <a:ea typeface="inherit"/>
              </a:rPr>
              <a:t>2.</a:t>
            </a:r>
            <a:r>
              <a:rPr kumimoji="0" lang="zh-TW" altLang="zh-TW" sz="1600" b="1" i="0" u="none" strike="noStrike" cap="none" normalizeH="0" baseline="0" dirty="0">
                <a:ln>
                  <a:noFill/>
                </a:ln>
                <a:solidFill>
                  <a:schemeClr val="tx1"/>
                </a:solidFill>
                <a:effectLst/>
                <a:latin typeface="Arial" panose="020B0604020202020204" pitchFamily="34" charset="0"/>
                <a:ea typeface="inherit"/>
              </a:rPr>
              <a:t>Data Fields</a:t>
            </a:r>
            <a:r>
              <a:rPr kumimoji="0" lang="zh-TW" altLang="zh-TW" sz="1600" b="0" i="0" u="none" strike="noStrike" cap="none" normalizeH="0" baseline="0" dirty="0">
                <a:ln>
                  <a:noFill/>
                </a:ln>
                <a:solidFill>
                  <a:schemeClr val="tx1"/>
                </a:solidFill>
                <a:effectLst/>
                <a:latin typeface="Arial" panose="020B0604020202020204" pitchFamily="34" charset="0"/>
                <a:ea typeface="inherit"/>
              </a:rPr>
              <a:t>: </a:t>
            </a:r>
            <a:endParaRPr kumimoji="0" lang="en-US" altLang="zh-TW" sz="1600" b="0" i="0" u="none" strike="noStrike" cap="none" normalizeH="0" baseline="0" dirty="0">
              <a:ln>
                <a:noFill/>
              </a:ln>
              <a:solidFill>
                <a:schemeClr val="tx1"/>
              </a:solidFill>
              <a:effectLst/>
              <a:latin typeface="Arial" panose="020B0604020202020204" pitchFamily="34" charset="0"/>
              <a:ea typeface="inherit"/>
            </a:endParaRPr>
          </a:p>
          <a:p>
            <a:pPr marL="0" marR="0" lvl="0" indent="0" algn="l" defTabSz="914400" rtl="0" eaLnBrk="0" fontAlgn="base" latinLnBrk="0" hangingPunct="0">
              <a:lnSpc>
                <a:spcPct val="100000"/>
              </a:lnSpc>
              <a:spcBef>
                <a:spcPct val="0"/>
              </a:spcBef>
              <a:spcAft>
                <a:spcPct val="0"/>
              </a:spcAft>
              <a:buClrTx/>
              <a:buSzTx/>
              <a:buNone/>
              <a:tabLst/>
            </a:pPr>
            <a:r>
              <a:rPr kumimoji="0" lang="zh-TW" altLang="zh-TW" sz="1600" b="0" i="0" u="none" strike="noStrike" cap="none" normalizeH="0" baseline="0" dirty="0">
                <a:ln>
                  <a:noFill/>
                </a:ln>
                <a:solidFill>
                  <a:schemeClr val="tx1"/>
                </a:solidFill>
                <a:effectLst/>
                <a:latin typeface="Arial" panose="020B0604020202020204" pitchFamily="34" charset="0"/>
                <a:ea typeface="inherit"/>
              </a:rPr>
              <a:t>Mission outcomes, payload mass, orbit type, launch site name, latitude, longitude, booster version, landing success, etc.</a:t>
            </a:r>
            <a:endParaRPr kumimoji="0" lang="zh-TW" altLang="zh-TW" sz="1600" b="0" i="0" u="none" strike="noStrike" cap="none" normalizeH="0" baseline="0" dirty="0">
              <a:ln>
                <a:noFill/>
              </a:ln>
              <a:solidFill>
                <a:schemeClr val="tx1"/>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zh-TW" sz="1600" b="1" i="0" u="none" strike="noStrike" cap="none" normalizeH="0" baseline="0" dirty="0">
                <a:ln>
                  <a:noFill/>
                </a:ln>
                <a:solidFill>
                  <a:schemeClr val="tx1"/>
                </a:solidFill>
                <a:effectLst/>
                <a:latin typeface="Arial" panose="020B0604020202020204" pitchFamily="34" charset="0"/>
                <a:ea typeface="inherit"/>
              </a:rPr>
              <a:t>3.</a:t>
            </a:r>
            <a:r>
              <a:rPr kumimoji="0" lang="zh-TW" altLang="zh-TW" sz="1600" b="1" i="0" u="none" strike="noStrike" cap="none" normalizeH="0" baseline="0" dirty="0">
                <a:ln>
                  <a:noFill/>
                </a:ln>
                <a:solidFill>
                  <a:schemeClr val="tx1"/>
                </a:solidFill>
                <a:effectLst/>
                <a:latin typeface="Arial" panose="020B0604020202020204" pitchFamily="34" charset="0"/>
                <a:ea typeface="inherit"/>
              </a:rPr>
              <a:t>Data Storage</a:t>
            </a:r>
            <a:r>
              <a:rPr kumimoji="0" lang="zh-TW" altLang="zh-TW" sz="1600" b="0" i="0" u="none" strike="noStrike" cap="none" normalizeH="0" baseline="0" dirty="0">
                <a:ln>
                  <a:noFill/>
                </a:ln>
                <a:solidFill>
                  <a:schemeClr val="tx1"/>
                </a:solidFill>
                <a:effectLst/>
                <a:latin typeface="Arial" panose="020B0604020202020204" pitchFamily="34" charset="0"/>
                <a:ea typeface="inherit"/>
              </a:rPr>
              <a:t>:</a:t>
            </a:r>
            <a:endParaRPr kumimoji="0" lang="en-US" altLang="zh-TW" sz="1600" b="0" i="0" u="none" strike="noStrike" cap="none" normalizeH="0" baseline="0" dirty="0">
              <a:ln>
                <a:noFill/>
              </a:ln>
              <a:solidFill>
                <a:schemeClr val="tx1"/>
              </a:solidFill>
              <a:effectLst/>
              <a:latin typeface="Arial" panose="020B0604020202020204" pitchFamily="34" charset="0"/>
              <a:ea typeface="inherit"/>
            </a:endParaRPr>
          </a:p>
          <a:p>
            <a:pPr marL="0" marR="0" lvl="0" indent="0" algn="l" defTabSz="914400" rtl="0" eaLnBrk="0" fontAlgn="base" latinLnBrk="0" hangingPunct="0">
              <a:lnSpc>
                <a:spcPct val="100000"/>
              </a:lnSpc>
              <a:spcBef>
                <a:spcPct val="0"/>
              </a:spcBef>
              <a:spcAft>
                <a:spcPct val="0"/>
              </a:spcAft>
              <a:buClrTx/>
              <a:buSzTx/>
              <a:buNone/>
              <a:tabLst/>
            </a:pPr>
            <a:r>
              <a:rPr kumimoji="0" lang="zh-TW" altLang="zh-TW" sz="1600" b="0" i="0" u="none" strike="noStrike" cap="none" normalizeH="0" baseline="0" dirty="0">
                <a:ln>
                  <a:noFill/>
                </a:ln>
                <a:solidFill>
                  <a:schemeClr val="tx1"/>
                </a:solidFill>
                <a:effectLst/>
                <a:latin typeface="Arial" panose="020B0604020202020204" pitchFamily="34" charset="0"/>
                <a:ea typeface="inherit"/>
              </a:rPr>
              <a:t>Pandas DataFrame for easy manipulation and analysis</a:t>
            </a:r>
            <a:endParaRPr lang="en-US" altLang="zh-TW" sz="2000" dirty="0">
              <a:latin typeface="Arial" panose="020B0604020202020204" pitchFamily="34" charset="0"/>
              <a:ea typeface="inherit"/>
            </a:endParaRPr>
          </a:p>
          <a:p>
            <a:pPr marL="0" marR="0" lvl="0" indent="0" algn="l" defTabSz="914400" rtl="0" eaLnBrk="0" fontAlgn="base" latinLnBrk="0" hangingPunct="0">
              <a:lnSpc>
                <a:spcPct val="100000"/>
              </a:lnSpc>
              <a:spcBef>
                <a:spcPct val="0"/>
              </a:spcBef>
              <a:spcAft>
                <a:spcPct val="0"/>
              </a:spcAft>
              <a:buClrTx/>
              <a:buSzTx/>
              <a:buNone/>
              <a:tabLst/>
            </a:pPr>
            <a:endParaRPr lang="en-US" sz="2200" dirty="0">
              <a:solidFill>
                <a:schemeClr val="accent3">
                  <a:lumMod val="25000"/>
                </a:schemeClr>
              </a:solidFill>
              <a:latin typeface="Abadi"/>
            </a:endParaRPr>
          </a:p>
          <a:p>
            <a:pPr>
              <a:lnSpc>
                <a:spcPct val="100000"/>
              </a:lnSpc>
              <a:spcBef>
                <a:spcPts val="1400"/>
              </a:spcBef>
            </a:pPr>
            <a:r>
              <a:rPr lang="en-US" sz="2200" b="1" dirty="0">
                <a:solidFill>
                  <a:schemeClr val="accent3">
                    <a:lumMod val="25000"/>
                  </a:schemeClr>
                </a:solidFill>
                <a:latin typeface="Abadi" panose="020B0604020104020204" pitchFamily="34" charset="0"/>
              </a:rPr>
              <a:t>GitHub URL </a:t>
            </a:r>
          </a:p>
          <a:p>
            <a:pPr marL="0" indent="0">
              <a:lnSpc>
                <a:spcPct val="100000"/>
              </a:lnSpc>
              <a:spcBef>
                <a:spcPts val="1400"/>
              </a:spcBef>
              <a:buNone/>
            </a:pPr>
            <a:r>
              <a:rPr lang="en-US" altLang="zh-TW" sz="2000" dirty="0"/>
              <a:t>https://github.com/rachel-dx/assignments/blob/main/jupyter-labs-spacex-data-collection-api.ipynb</a:t>
            </a:r>
            <a:endParaRPr lang="en-US" sz="20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4A4A5F70-CD46-44FA-B1EE-6CB092B35291}"/>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TW" altLang="zh-TW" sz="1800" b="0" i="0" u="none" strike="noStrike" cap="none" normalizeH="0" baseline="0" dirty="0">
              <a:ln>
                <a:noFill/>
              </a:ln>
              <a:solidFill>
                <a:schemeClr val="tx1"/>
              </a:solidFill>
              <a:effectLst/>
              <a:latin typeface="Arial" panose="020B0604020202020204" pitchFamily="34" charset="0"/>
            </a:endParaRPr>
          </a:p>
        </p:txBody>
      </p:sp>
      <p:sp>
        <p:nvSpPr>
          <p:cNvPr id="9" name="矩形 8">
            <a:extLst>
              <a:ext uri="{FF2B5EF4-FFF2-40B4-BE49-F238E27FC236}">
                <a16:creationId xmlns:a16="http://schemas.microsoft.com/office/drawing/2014/main" id="{E77E5722-786F-4EC6-82D5-22196B3D5596}"/>
              </a:ext>
            </a:extLst>
          </p:cNvPr>
          <p:cNvSpPr/>
          <p:nvPr/>
        </p:nvSpPr>
        <p:spPr>
          <a:xfrm>
            <a:off x="7511291" y="1893122"/>
            <a:ext cx="2700000" cy="509796"/>
          </a:xfrm>
          <a:prstGeom prst="rect">
            <a:avLst/>
          </a:prstGeom>
          <a:solidFill>
            <a:srgbClr val="2FBD5C"/>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TW" altLang="en-US" sz="1400" b="1" dirty="0"/>
              <a:t>Identify API Endpoint</a:t>
            </a:r>
            <a:endParaRPr kumimoji="0" lang="zh-TW" altLang="en-US" sz="1400" b="1" i="0" u="none" strike="noStrike" kern="1200" cap="none" spc="0" normalizeH="0" baseline="0" noProof="0" dirty="0">
              <a:ln>
                <a:noFill/>
              </a:ln>
              <a:solidFill>
                <a:prstClr val="white"/>
              </a:solidFill>
              <a:effectLst/>
              <a:uLnTx/>
              <a:uFillTx/>
              <a:latin typeface="Arial Black" panose="020B0A04020102020204"/>
              <a:ea typeface="微軟正黑體" panose="020B0604030504040204" pitchFamily="34" charset="-120"/>
              <a:cs typeface="+mn-cs"/>
            </a:endParaRPr>
          </a:p>
        </p:txBody>
      </p:sp>
      <p:sp>
        <p:nvSpPr>
          <p:cNvPr id="10" name="矩形 9">
            <a:extLst>
              <a:ext uri="{FF2B5EF4-FFF2-40B4-BE49-F238E27FC236}">
                <a16:creationId xmlns:a16="http://schemas.microsoft.com/office/drawing/2014/main" id="{090768A5-7EBD-4197-94F5-C297313CBF4C}"/>
              </a:ext>
            </a:extLst>
          </p:cNvPr>
          <p:cNvSpPr/>
          <p:nvPr/>
        </p:nvSpPr>
        <p:spPr>
          <a:xfrm>
            <a:off x="7511291" y="2761518"/>
            <a:ext cx="2700000" cy="509796"/>
          </a:xfrm>
          <a:prstGeom prst="rect">
            <a:avLst/>
          </a:prstGeom>
          <a:solidFill>
            <a:srgbClr val="2FBD5C"/>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t>Make GET Request to API</a:t>
            </a:r>
          </a:p>
        </p:txBody>
      </p:sp>
      <p:sp>
        <p:nvSpPr>
          <p:cNvPr id="11" name="矩形 10">
            <a:extLst>
              <a:ext uri="{FF2B5EF4-FFF2-40B4-BE49-F238E27FC236}">
                <a16:creationId xmlns:a16="http://schemas.microsoft.com/office/drawing/2014/main" id="{7709BDD4-2475-47A5-8127-08A1986D8D91}"/>
              </a:ext>
            </a:extLst>
          </p:cNvPr>
          <p:cNvSpPr/>
          <p:nvPr/>
        </p:nvSpPr>
        <p:spPr>
          <a:xfrm>
            <a:off x="7511291" y="3629915"/>
            <a:ext cx="2700000" cy="509796"/>
          </a:xfrm>
          <a:prstGeom prst="rect">
            <a:avLst/>
          </a:prstGeom>
          <a:solidFill>
            <a:srgbClr val="2FBD5C"/>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t>Parse JSON Response</a:t>
            </a:r>
          </a:p>
        </p:txBody>
      </p:sp>
      <p:sp>
        <p:nvSpPr>
          <p:cNvPr id="14" name="矩形 13">
            <a:extLst>
              <a:ext uri="{FF2B5EF4-FFF2-40B4-BE49-F238E27FC236}">
                <a16:creationId xmlns:a16="http://schemas.microsoft.com/office/drawing/2014/main" id="{D4FD6F65-36BF-4D35-8867-EA12EA92AAAF}"/>
              </a:ext>
            </a:extLst>
          </p:cNvPr>
          <p:cNvSpPr/>
          <p:nvPr/>
        </p:nvSpPr>
        <p:spPr>
          <a:xfrm>
            <a:off x="7511291" y="4498312"/>
            <a:ext cx="2700000" cy="509796"/>
          </a:xfrm>
          <a:prstGeom prst="rect">
            <a:avLst/>
          </a:prstGeom>
          <a:solidFill>
            <a:srgbClr val="2FBD5C"/>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t>Store Data in Lists </a:t>
            </a:r>
          </a:p>
        </p:txBody>
      </p:sp>
      <p:sp>
        <p:nvSpPr>
          <p:cNvPr id="16" name="矩形 15">
            <a:extLst>
              <a:ext uri="{FF2B5EF4-FFF2-40B4-BE49-F238E27FC236}">
                <a16:creationId xmlns:a16="http://schemas.microsoft.com/office/drawing/2014/main" id="{B2D27AC4-2694-4535-9492-44B73DEAC6CB}"/>
              </a:ext>
            </a:extLst>
          </p:cNvPr>
          <p:cNvSpPr/>
          <p:nvPr/>
        </p:nvSpPr>
        <p:spPr>
          <a:xfrm>
            <a:off x="7511291" y="5366708"/>
            <a:ext cx="2700000" cy="509796"/>
          </a:xfrm>
          <a:prstGeom prst="rect">
            <a:avLst/>
          </a:prstGeom>
          <a:solidFill>
            <a:srgbClr val="2FBD5C"/>
          </a:solidFill>
          <a:ln w="9525">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t>Convert to Pandas DataFrame</a:t>
            </a:r>
          </a:p>
        </p:txBody>
      </p:sp>
      <p:cxnSp>
        <p:nvCxnSpPr>
          <p:cNvPr id="17" name="直線單箭頭接點 16">
            <a:extLst>
              <a:ext uri="{FF2B5EF4-FFF2-40B4-BE49-F238E27FC236}">
                <a16:creationId xmlns:a16="http://schemas.microsoft.com/office/drawing/2014/main" id="{73B15891-37B0-443E-9B4E-3CB70A3EFE97}"/>
              </a:ext>
            </a:extLst>
          </p:cNvPr>
          <p:cNvCxnSpPr>
            <a:cxnSpLocks/>
            <a:stCxn id="9" idx="2"/>
          </p:cNvCxnSpPr>
          <p:nvPr/>
        </p:nvCxnSpPr>
        <p:spPr>
          <a:xfrm>
            <a:off x="8861291" y="2402918"/>
            <a:ext cx="0" cy="358600"/>
          </a:xfrm>
          <a:prstGeom prst="straightConnector1">
            <a:avLst/>
          </a:prstGeom>
          <a:ln w="12700">
            <a:solidFill>
              <a:srgbClr val="28A04D"/>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線單箭頭接點 18">
            <a:extLst>
              <a:ext uri="{FF2B5EF4-FFF2-40B4-BE49-F238E27FC236}">
                <a16:creationId xmlns:a16="http://schemas.microsoft.com/office/drawing/2014/main" id="{BE32C62A-1F0E-4103-952E-58A2F6B420E5}"/>
              </a:ext>
            </a:extLst>
          </p:cNvPr>
          <p:cNvCxnSpPr>
            <a:cxnSpLocks/>
          </p:cNvCxnSpPr>
          <p:nvPr/>
        </p:nvCxnSpPr>
        <p:spPr>
          <a:xfrm>
            <a:off x="8861291" y="3271315"/>
            <a:ext cx="0" cy="358600"/>
          </a:xfrm>
          <a:prstGeom prst="straightConnector1">
            <a:avLst/>
          </a:prstGeom>
          <a:ln w="12700">
            <a:solidFill>
              <a:srgbClr val="28A04D"/>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線單箭頭接點 19">
            <a:extLst>
              <a:ext uri="{FF2B5EF4-FFF2-40B4-BE49-F238E27FC236}">
                <a16:creationId xmlns:a16="http://schemas.microsoft.com/office/drawing/2014/main" id="{5FCA35F8-627B-46F3-B024-45EA8C898B1D}"/>
              </a:ext>
            </a:extLst>
          </p:cNvPr>
          <p:cNvCxnSpPr>
            <a:cxnSpLocks/>
          </p:cNvCxnSpPr>
          <p:nvPr/>
        </p:nvCxnSpPr>
        <p:spPr>
          <a:xfrm>
            <a:off x="8861291" y="4139711"/>
            <a:ext cx="0" cy="358600"/>
          </a:xfrm>
          <a:prstGeom prst="straightConnector1">
            <a:avLst/>
          </a:prstGeom>
          <a:ln w="12700">
            <a:solidFill>
              <a:srgbClr val="28A04D"/>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單箭頭接點 20">
            <a:extLst>
              <a:ext uri="{FF2B5EF4-FFF2-40B4-BE49-F238E27FC236}">
                <a16:creationId xmlns:a16="http://schemas.microsoft.com/office/drawing/2014/main" id="{C3C9E126-8E73-4056-B76E-EBA752E733FE}"/>
              </a:ext>
            </a:extLst>
          </p:cNvPr>
          <p:cNvCxnSpPr>
            <a:cxnSpLocks/>
          </p:cNvCxnSpPr>
          <p:nvPr/>
        </p:nvCxnSpPr>
        <p:spPr>
          <a:xfrm>
            <a:off x="8861291" y="5008108"/>
            <a:ext cx="0" cy="358600"/>
          </a:xfrm>
          <a:prstGeom prst="straightConnector1">
            <a:avLst/>
          </a:prstGeom>
          <a:ln w="12700">
            <a:solidFill>
              <a:srgbClr val="28A04D"/>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504950"/>
            <a:ext cx="4579937" cy="4662000"/>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web scraping process using key phrases</a:t>
            </a:r>
          </a:p>
          <a:p>
            <a:pPr algn="l" fontAlgn="base">
              <a:buFont typeface="Arial" panose="020B0604020202020204" pitchFamily="34" charset="0"/>
              <a:buChar char="•"/>
            </a:pPr>
            <a:r>
              <a:rPr lang="en-US" altLang="zh-TW" sz="1600" b="1" i="0" dirty="0">
                <a:effectLst/>
                <a:latin typeface="inherit"/>
              </a:rPr>
              <a:t>Web Scraping</a:t>
            </a:r>
            <a:r>
              <a:rPr lang="en-US" altLang="zh-TW" sz="1600" b="0" i="0" dirty="0">
                <a:effectLst/>
                <a:latin typeface="inherit"/>
              </a:rPr>
              <a:t>: Extracting data from web pages.</a:t>
            </a:r>
          </a:p>
          <a:p>
            <a:pPr algn="l" fontAlgn="base">
              <a:buFont typeface="Arial" panose="020B0604020202020204" pitchFamily="34" charset="0"/>
              <a:buChar char="•"/>
            </a:pPr>
            <a:r>
              <a:rPr lang="en-US" altLang="zh-TW" sz="1600" b="1" i="0" dirty="0" err="1">
                <a:effectLst/>
                <a:latin typeface="inherit"/>
              </a:rPr>
              <a:t>BeautifulSoup</a:t>
            </a:r>
            <a:r>
              <a:rPr lang="en-US" altLang="zh-TW" sz="1600" b="0" i="0" dirty="0">
                <a:effectLst/>
                <a:latin typeface="inherit"/>
              </a:rPr>
              <a:t>: A Python library for parsing HTML and XML documents.</a:t>
            </a:r>
          </a:p>
          <a:p>
            <a:pPr algn="l" fontAlgn="base">
              <a:buFont typeface="Arial" panose="020B0604020202020204" pitchFamily="34" charset="0"/>
              <a:buChar char="•"/>
            </a:pPr>
            <a:r>
              <a:rPr lang="en-US" altLang="zh-TW" sz="1600" b="1" i="0" dirty="0">
                <a:effectLst/>
                <a:latin typeface="inherit"/>
              </a:rPr>
              <a:t>requests</a:t>
            </a:r>
            <a:r>
              <a:rPr lang="en-US" altLang="zh-TW" sz="1600" b="0" i="0" dirty="0">
                <a:effectLst/>
                <a:latin typeface="inherit"/>
              </a:rPr>
              <a:t>: A Python library for making HTTP requests.</a:t>
            </a:r>
          </a:p>
          <a:p>
            <a:pPr algn="l" fontAlgn="base">
              <a:buFont typeface="Arial" panose="020B0604020202020204" pitchFamily="34" charset="0"/>
              <a:buChar char="•"/>
            </a:pPr>
            <a:r>
              <a:rPr lang="en-US" altLang="zh-TW" sz="1600" b="1" i="0" dirty="0">
                <a:effectLst/>
                <a:latin typeface="inherit"/>
              </a:rPr>
              <a:t>Data Frame</a:t>
            </a:r>
            <a:r>
              <a:rPr lang="en-US" altLang="zh-TW" sz="1600" b="0" i="0" dirty="0">
                <a:effectLst/>
                <a:latin typeface="inherit"/>
              </a:rPr>
              <a:t>: A two-dimensional labeled data structure with columns of potentially different types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p>
          <a:p>
            <a:pPr marL="0" indent="0">
              <a:lnSpc>
                <a:spcPct val="100000"/>
              </a:lnSpc>
              <a:spcBef>
                <a:spcPts val="1400"/>
              </a:spcBef>
              <a:buNone/>
            </a:pPr>
            <a:r>
              <a:rPr lang="en-US" sz="1400" dirty="0">
                <a:solidFill>
                  <a:schemeClr val="accent3">
                    <a:lumMod val="25000"/>
                  </a:schemeClr>
                </a:solidFill>
                <a:latin typeface="Abadi" panose="020B0604020104020204" pitchFamily="34" charset="0"/>
              </a:rPr>
              <a:t>https://github.com/rachel-dx/assignments/blob/main/jupyter-labs-webscraping.ipynb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786436" y="1562100"/>
            <a:ext cx="5795963" cy="4604850"/>
          </a:xfrm>
          <a:prstGeom prst="rect">
            <a:avLst/>
          </a:prstGeom>
          <a:ln>
            <a:solidFill>
              <a:schemeClr val="bg1">
                <a:lumMod val="50000"/>
              </a:schemeClr>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dirty="0">
              <a:cs typeface="Calibri"/>
            </a:endParaRPr>
          </a:p>
        </p:txBody>
      </p:sp>
      <p:sp>
        <p:nvSpPr>
          <p:cNvPr id="7" name="矩形 6">
            <a:extLst>
              <a:ext uri="{FF2B5EF4-FFF2-40B4-BE49-F238E27FC236}">
                <a16:creationId xmlns:a16="http://schemas.microsoft.com/office/drawing/2014/main" id="{A18753E6-5A6A-4019-B10E-29B897B20CCF}"/>
              </a:ext>
            </a:extLst>
          </p:cNvPr>
          <p:cNvSpPr/>
          <p:nvPr/>
        </p:nvSpPr>
        <p:spPr>
          <a:xfrm>
            <a:off x="6000750" y="1802146"/>
            <a:ext cx="2700000" cy="509796"/>
          </a:xfrm>
          <a:prstGeom prst="rect">
            <a:avLst/>
          </a:prstGeom>
          <a:solidFill>
            <a:srgbClr val="3A6483"/>
          </a:solidFill>
          <a:ln w="9525">
            <a:solidFill>
              <a:schemeClr val="tx1"/>
            </a:solidFill>
          </a:ln>
          <a:effectLst>
            <a:outerShdw blurRad="50800" dist="38100" dir="2700000" algn="tl" rotWithShape="0">
              <a:schemeClr val="bg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solidFill>
                  <a:prstClr val="white"/>
                </a:solidFill>
                <a:ea typeface="微軟正黑體" panose="020B0604030504040204" pitchFamily="34" charset="-120"/>
              </a:rPr>
              <a:t>Install Libraries</a:t>
            </a:r>
            <a:r>
              <a:rPr lang="en-US" altLang="zh-TW" sz="1400" b="1" dirty="0">
                <a:solidFill>
                  <a:prstClr val="white"/>
                </a:solidFill>
                <a:ea typeface="微軟正黑體" panose="020B0604030504040204" pitchFamily="34" charset="-120"/>
              </a:rPr>
              <a:t>&amp;</a:t>
            </a:r>
            <a:r>
              <a:rPr lang="zh-TW" altLang="en-US" sz="1400" b="1" dirty="0">
                <a:solidFill>
                  <a:prstClr val="white"/>
                </a:solidFill>
                <a:ea typeface="微軟正黑體" panose="020B0604030504040204" pitchFamily="34" charset="-120"/>
              </a:rPr>
              <a:t> Import Libraries </a:t>
            </a:r>
          </a:p>
        </p:txBody>
      </p:sp>
      <p:sp>
        <p:nvSpPr>
          <p:cNvPr id="8" name="矩形 7">
            <a:extLst>
              <a:ext uri="{FF2B5EF4-FFF2-40B4-BE49-F238E27FC236}">
                <a16:creationId xmlns:a16="http://schemas.microsoft.com/office/drawing/2014/main" id="{5AB1F5C8-A3FA-4568-AC9F-3541273B13BD}"/>
              </a:ext>
            </a:extLst>
          </p:cNvPr>
          <p:cNvSpPr/>
          <p:nvPr/>
        </p:nvSpPr>
        <p:spPr>
          <a:xfrm>
            <a:off x="6000750" y="2670542"/>
            <a:ext cx="2700000" cy="509796"/>
          </a:xfrm>
          <a:prstGeom prst="rect">
            <a:avLst/>
          </a:prstGeom>
          <a:solidFill>
            <a:srgbClr val="3A6483"/>
          </a:solidFill>
          <a:ln w="9525">
            <a:solidFill>
              <a:schemeClr val="tx1"/>
            </a:solidFill>
          </a:ln>
          <a:effectLst>
            <a:outerShdw blurRad="50800" dist="38100" dir="2700000" algn="tl" rotWithShape="0">
              <a:schemeClr val="bg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solidFill>
                  <a:prstClr val="white"/>
                </a:solidFill>
                <a:ea typeface="微軟正黑體" panose="020B0604030504040204" pitchFamily="34" charset="-120"/>
              </a:rPr>
              <a:t>Request Wikipedia Page</a:t>
            </a:r>
          </a:p>
        </p:txBody>
      </p:sp>
      <p:sp>
        <p:nvSpPr>
          <p:cNvPr id="9" name="矩形 8">
            <a:extLst>
              <a:ext uri="{FF2B5EF4-FFF2-40B4-BE49-F238E27FC236}">
                <a16:creationId xmlns:a16="http://schemas.microsoft.com/office/drawing/2014/main" id="{33EA9013-F045-414A-9AEF-7F54BEB10BC5}"/>
              </a:ext>
            </a:extLst>
          </p:cNvPr>
          <p:cNvSpPr/>
          <p:nvPr/>
        </p:nvSpPr>
        <p:spPr>
          <a:xfrm>
            <a:off x="6000750" y="3538939"/>
            <a:ext cx="2700000" cy="509796"/>
          </a:xfrm>
          <a:prstGeom prst="rect">
            <a:avLst/>
          </a:prstGeom>
          <a:solidFill>
            <a:srgbClr val="3A6483"/>
          </a:solidFill>
          <a:ln w="9525">
            <a:solidFill>
              <a:schemeClr val="tx1"/>
            </a:solidFill>
          </a:ln>
          <a:effectLst>
            <a:outerShdw blurRad="50800" dist="38100" dir="2700000" algn="tl" rotWithShape="0">
              <a:schemeClr val="bg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solidFill>
                  <a:prstClr val="white"/>
                </a:solidFill>
                <a:ea typeface="微軟正黑體" panose="020B0604030504040204" pitchFamily="34" charset="-120"/>
              </a:rPr>
              <a:t>Parse HTML Content</a:t>
            </a:r>
          </a:p>
        </p:txBody>
      </p:sp>
      <p:sp>
        <p:nvSpPr>
          <p:cNvPr id="10" name="矩形 9">
            <a:extLst>
              <a:ext uri="{FF2B5EF4-FFF2-40B4-BE49-F238E27FC236}">
                <a16:creationId xmlns:a16="http://schemas.microsoft.com/office/drawing/2014/main" id="{60023F82-3810-4286-9CD1-084C1C71E2EF}"/>
              </a:ext>
            </a:extLst>
          </p:cNvPr>
          <p:cNvSpPr/>
          <p:nvPr/>
        </p:nvSpPr>
        <p:spPr>
          <a:xfrm>
            <a:off x="6000750" y="4407336"/>
            <a:ext cx="2700000" cy="509796"/>
          </a:xfrm>
          <a:prstGeom prst="rect">
            <a:avLst/>
          </a:prstGeom>
          <a:solidFill>
            <a:srgbClr val="3A6483"/>
          </a:solidFill>
          <a:ln w="9525">
            <a:solidFill>
              <a:schemeClr val="tx1"/>
            </a:solidFill>
          </a:ln>
          <a:effectLst>
            <a:outerShdw blurRad="50800" dist="38100" dir="2700000" algn="tl" rotWithShape="0">
              <a:schemeClr val="bg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solidFill>
                  <a:prstClr val="white"/>
                </a:solidFill>
                <a:ea typeface="微軟正黑體" panose="020B0604030504040204" pitchFamily="34" charset="-120"/>
              </a:rPr>
              <a:t>Extract Relevant Table</a:t>
            </a:r>
          </a:p>
        </p:txBody>
      </p:sp>
      <p:sp>
        <p:nvSpPr>
          <p:cNvPr id="12" name="矩形 11">
            <a:extLst>
              <a:ext uri="{FF2B5EF4-FFF2-40B4-BE49-F238E27FC236}">
                <a16:creationId xmlns:a16="http://schemas.microsoft.com/office/drawing/2014/main" id="{BB49766B-61E5-49E3-AA15-193A190A3CF8}"/>
              </a:ext>
            </a:extLst>
          </p:cNvPr>
          <p:cNvSpPr/>
          <p:nvPr/>
        </p:nvSpPr>
        <p:spPr>
          <a:xfrm>
            <a:off x="6000750" y="5275732"/>
            <a:ext cx="2700000" cy="509796"/>
          </a:xfrm>
          <a:prstGeom prst="rect">
            <a:avLst/>
          </a:prstGeom>
          <a:solidFill>
            <a:srgbClr val="3A6483"/>
          </a:solidFill>
          <a:ln w="9525">
            <a:solidFill>
              <a:schemeClr val="tx1"/>
            </a:solidFill>
          </a:ln>
          <a:effectLst>
            <a:outerShdw blurRad="50800" dist="38100" dir="2700000" algn="tl" rotWithShape="0">
              <a:schemeClr val="bg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b="1" dirty="0">
                <a:solidFill>
                  <a:prstClr val="white"/>
                </a:solidFill>
                <a:ea typeface="微軟正黑體" panose="020B0604030504040204" pitchFamily="34" charset="-120"/>
              </a:rPr>
              <a:t>Define Helper Functions</a:t>
            </a:r>
          </a:p>
        </p:txBody>
      </p:sp>
      <p:cxnSp>
        <p:nvCxnSpPr>
          <p:cNvPr id="13" name="直線單箭頭接點 12">
            <a:extLst>
              <a:ext uri="{FF2B5EF4-FFF2-40B4-BE49-F238E27FC236}">
                <a16:creationId xmlns:a16="http://schemas.microsoft.com/office/drawing/2014/main" id="{00E1965D-ADFE-466E-B7B6-E17EB3B09AE7}"/>
              </a:ext>
            </a:extLst>
          </p:cNvPr>
          <p:cNvCxnSpPr>
            <a:cxnSpLocks/>
            <a:stCxn id="7" idx="2"/>
          </p:cNvCxnSpPr>
          <p:nvPr/>
        </p:nvCxnSpPr>
        <p:spPr>
          <a:xfrm>
            <a:off x="7350750" y="2311942"/>
            <a:ext cx="0" cy="35860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單箭頭接點 13">
            <a:extLst>
              <a:ext uri="{FF2B5EF4-FFF2-40B4-BE49-F238E27FC236}">
                <a16:creationId xmlns:a16="http://schemas.microsoft.com/office/drawing/2014/main" id="{D1D6E0F5-1D1A-4D8B-9035-F4559B3657DC}"/>
              </a:ext>
            </a:extLst>
          </p:cNvPr>
          <p:cNvCxnSpPr>
            <a:cxnSpLocks/>
          </p:cNvCxnSpPr>
          <p:nvPr/>
        </p:nvCxnSpPr>
        <p:spPr>
          <a:xfrm>
            <a:off x="7350750" y="3180339"/>
            <a:ext cx="0" cy="35860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單箭頭接點 14">
            <a:extLst>
              <a:ext uri="{FF2B5EF4-FFF2-40B4-BE49-F238E27FC236}">
                <a16:creationId xmlns:a16="http://schemas.microsoft.com/office/drawing/2014/main" id="{609846DF-BE26-4514-95BF-8B11996CB82D}"/>
              </a:ext>
            </a:extLst>
          </p:cNvPr>
          <p:cNvCxnSpPr>
            <a:cxnSpLocks/>
          </p:cNvCxnSpPr>
          <p:nvPr/>
        </p:nvCxnSpPr>
        <p:spPr>
          <a:xfrm>
            <a:off x="7350750" y="4048735"/>
            <a:ext cx="0" cy="35860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單箭頭接點 15">
            <a:extLst>
              <a:ext uri="{FF2B5EF4-FFF2-40B4-BE49-F238E27FC236}">
                <a16:creationId xmlns:a16="http://schemas.microsoft.com/office/drawing/2014/main" id="{D49995F9-4C31-49BC-9469-21A1B661586E}"/>
              </a:ext>
            </a:extLst>
          </p:cNvPr>
          <p:cNvCxnSpPr>
            <a:cxnSpLocks/>
          </p:cNvCxnSpPr>
          <p:nvPr/>
        </p:nvCxnSpPr>
        <p:spPr>
          <a:xfrm>
            <a:off x="7350750" y="4917132"/>
            <a:ext cx="0" cy="35860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矩形 18">
            <a:extLst>
              <a:ext uri="{FF2B5EF4-FFF2-40B4-BE49-F238E27FC236}">
                <a16:creationId xmlns:a16="http://schemas.microsoft.com/office/drawing/2014/main" id="{C458939E-21D1-42DC-8D5E-8C5F1A2E6C7C}"/>
              </a:ext>
            </a:extLst>
          </p:cNvPr>
          <p:cNvSpPr/>
          <p:nvPr/>
        </p:nvSpPr>
        <p:spPr>
          <a:xfrm>
            <a:off x="9039224" y="1802146"/>
            <a:ext cx="2448000" cy="509796"/>
          </a:xfrm>
          <a:prstGeom prst="rect">
            <a:avLst/>
          </a:prstGeom>
          <a:solidFill>
            <a:srgbClr val="3A6483"/>
          </a:solidFill>
          <a:ln w="9525">
            <a:solidFill>
              <a:schemeClr val="tx1"/>
            </a:solidFill>
          </a:ln>
          <a:effectLst>
            <a:outerShdw blurRad="50800" dist="38100" dir="2700000" algn="tl" rotWithShape="0">
              <a:schemeClr val="bg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dirty="0"/>
              <a:t>Export to CSV</a:t>
            </a:r>
            <a:endParaRPr lang="zh-TW" altLang="en-US" sz="1400" b="1" dirty="0">
              <a:solidFill>
                <a:prstClr val="white"/>
              </a:solidFill>
              <a:ea typeface="微軟正黑體" panose="020B0604030504040204" pitchFamily="34" charset="-120"/>
            </a:endParaRPr>
          </a:p>
        </p:txBody>
      </p:sp>
      <p:sp>
        <p:nvSpPr>
          <p:cNvPr id="20" name="矩形 19">
            <a:extLst>
              <a:ext uri="{FF2B5EF4-FFF2-40B4-BE49-F238E27FC236}">
                <a16:creationId xmlns:a16="http://schemas.microsoft.com/office/drawing/2014/main" id="{1FB02CF6-175F-48E3-82D2-BBF4F0FBF492}"/>
              </a:ext>
            </a:extLst>
          </p:cNvPr>
          <p:cNvSpPr/>
          <p:nvPr/>
        </p:nvSpPr>
        <p:spPr>
          <a:xfrm>
            <a:off x="9039224" y="2670542"/>
            <a:ext cx="2448000" cy="509796"/>
          </a:xfrm>
          <a:prstGeom prst="rect">
            <a:avLst/>
          </a:prstGeom>
          <a:solidFill>
            <a:srgbClr val="3A6483"/>
          </a:solidFill>
          <a:ln w="9525">
            <a:solidFill>
              <a:schemeClr val="tx1"/>
            </a:solidFill>
          </a:ln>
          <a:effectLst>
            <a:outerShdw blurRad="50800" dist="38100" dir="2700000" algn="tl" rotWithShape="0">
              <a:schemeClr val="bg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dirty="0"/>
              <a:t>Convert to DataFrame</a:t>
            </a:r>
            <a:endParaRPr lang="zh-TW" altLang="en-US" sz="1400" b="1" dirty="0">
              <a:solidFill>
                <a:prstClr val="white"/>
              </a:solidFill>
              <a:ea typeface="微軟正黑體" panose="020B0604030504040204" pitchFamily="34" charset="-120"/>
            </a:endParaRPr>
          </a:p>
        </p:txBody>
      </p:sp>
      <p:sp>
        <p:nvSpPr>
          <p:cNvPr id="21" name="矩形 20">
            <a:extLst>
              <a:ext uri="{FF2B5EF4-FFF2-40B4-BE49-F238E27FC236}">
                <a16:creationId xmlns:a16="http://schemas.microsoft.com/office/drawing/2014/main" id="{E5F8F93F-9519-4402-A804-AEE7852B047D}"/>
              </a:ext>
            </a:extLst>
          </p:cNvPr>
          <p:cNvSpPr/>
          <p:nvPr/>
        </p:nvSpPr>
        <p:spPr>
          <a:xfrm>
            <a:off x="9039224" y="3538939"/>
            <a:ext cx="2448000" cy="509796"/>
          </a:xfrm>
          <a:prstGeom prst="rect">
            <a:avLst/>
          </a:prstGeom>
          <a:solidFill>
            <a:srgbClr val="3A6483"/>
          </a:solidFill>
          <a:ln w="9525">
            <a:solidFill>
              <a:schemeClr val="tx1"/>
            </a:solidFill>
          </a:ln>
          <a:effectLst>
            <a:outerShdw blurRad="50800" dist="38100" dir="2700000" algn="tl" rotWithShape="0">
              <a:schemeClr val="bg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dirty="0"/>
              <a:t>Extract Data from Table Rows</a:t>
            </a:r>
            <a:endParaRPr lang="zh-TW" altLang="en-US" sz="1400" b="1" dirty="0">
              <a:solidFill>
                <a:prstClr val="white"/>
              </a:solidFill>
              <a:ea typeface="微軟正黑體" panose="020B0604030504040204" pitchFamily="34" charset="-120"/>
            </a:endParaRPr>
          </a:p>
        </p:txBody>
      </p:sp>
      <p:sp>
        <p:nvSpPr>
          <p:cNvPr id="22" name="矩形 21">
            <a:extLst>
              <a:ext uri="{FF2B5EF4-FFF2-40B4-BE49-F238E27FC236}">
                <a16:creationId xmlns:a16="http://schemas.microsoft.com/office/drawing/2014/main" id="{D24FE267-04C1-4230-BFC6-FF5D7EF7722F}"/>
              </a:ext>
            </a:extLst>
          </p:cNvPr>
          <p:cNvSpPr/>
          <p:nvPr/>
        </p:nvSpPr>
        <p:spPr>
          <a:xfrm>
            <a:off x="9039224" y="4407336"/>
            <a:ext cx="2448000" cy="509796"/>
          </a:xfrm>
          <a:prstGeom prst="rect">
            <a:avLst/>
          </a:prstGeom>
          <a:solidFill>
            <a:srgbClr val="3A6483"/>
          </a:solidFill>
          <a:ln w="9525">
            <a:solidFill>
              <a:schemeClr val="tx1"/>
            </a:solidFill>
          </a:ln>
          <a:effectLst>
            <a:outerShdw blurRad="50800" dist="38100" dir="2700000" algn="tl" rotWithShape="0">
              <a:schemeClr val="bg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dirty="0"/>
              <a:t>Initialize Data Dictionary</a:t>
            </a:r>
            <a:endParaRPr lang="zh-TW" altLang="en-US" sz="1400" b="1" dirty="0">
              <a:solidFill>
                <a:prstClr val="white"/>
              </a:solidFill>
              <a:ea typeface="微軟正黑體" panose="020B0604030504040204" pitchFamily="34" charset="-120"/>
            </a:endParaRPr>
          </a:p>
        </p:txBody>
      </p:sp>
      <p:sp>
        <p:nvSpPr>
          <p:cNvPr id="23" name="矩形 22">
            <a:extLst>
              <a:ext uri="{FF2B5EF4-FFF2-40B4-BE49-F238E27FC236}">
                <a16:creationId xmlns:a16="http://schemas.microsoft.com/office/drawing/2014/main" id="{5BE9F165-AE8B-4021-B191-AA5AE3A61A7D}"/>
              </a:ext>
            </a:extLst>
          </p:cNvPr>
          <p:cNvSpPr/>
          <p:nvPr/>
        </p:nvSpPr>
        <p:spPr>
          <a:xfrm>
            <a:off x="9039224" y="5275732"/>
            <a:ext cx="2448000" cy="509796"/>
          </a:xfrm>
          <a:prstGeom prst="rect">
            <a:avLst/>
          </a:prstGeom>
          <a:solidFill>
            <a:srgbClr val="3A6483"/>
          </a:solidFill>
          <a:ln w="9525">
            <a:solidFill>
              <a:schemeClr val="tx1"/>
            </a:solidFill>
          </a:ln>
          <a:effectLst>
            <a:outerShdw blurRad="50800" dist="38100" dir="2700000" algn="tl" rotWithShape="0">
              <a:schemeClr val="bg1">
                <a:lumMod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TW" altLang="en-US" sz="1400" dirty="0"/>
              <a:t>Extract Column Names</a:t>
            </a:r>
            <a:endParaRPr lang="zh-TW" altLang="en-US" sz="1400" b="1" dirty="0">
              <a:solidFill>
                <a:prstClr val="white"/>
              </a:solidFill>
              <a:ea typeface="微軟正黑體" panose="020B0604030504040204" pitchFamily="34" charset="-120"/>
            </a:endParaRPr>
          </a:p>
        </p:txBody>
      </p:sp>
      <p:cxnSp>
        <p:nvCxnSpPr>
          <p:cNvPr id="24" name="直線單箭頭接點 23">
            <a:extLst>
              <a:ext uri="{FF2B5EF4-FFF2-40B4-BE49-F238E27FC236}">
                <a16:creationId xmlns:a16="http://schemas.microsoft.com/office/drawing/2014/main" id="{7F192D9F-F69D-49C9-AE2F-DB18D3E40085}"/>
              </a:ext>
            </a:extLst>
          </p:cNvPr>
          <p:cNvCxnSpPr>
            <a:cxnSpLocks/>
          </p:cNvCxnSpPr>
          <p:nvPr/>
        </p:nvCxnSpPr>
        <p:spPr>
          <a:xfrm>
            <a:off x="10263224" y="2311942"/>
            <a:ext cx="0" cy="358600"/>
          </a:xfrm>
          <a:prstGeom prst="straightConnector1">
            <a:avLst/>
          </a:prstGeom>
          <a:ln w="12700">
            <a:solidFill>
              <a:srgbClr val="C0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5" name="直線單箭頭接點 24">
            <a:extLst>
              <a:ext uri="{FF2B5EF4-FFF2-40B4-BE49-F238E27FC236}">
                <a16:creationId xmlns:a16="http://schemas.microsoft.com/office/drawing/2014/main" id="{033B93D1-68D0-4B74-9ECA-946742AA1F5B}"/>
              </a:ext>
            </a:extLst>
          </p:cNvPr>
          <p:cNvCxnSpPr>
            <a:cxnSpLocks/>
          </p:cNvCxnSpPr>
          <p:nvPr/>
        </p:nvCxnSpPr>
        <p:spPr>
          <a:xfrm>
            <a:off x="10263224" y="3180339"/>
            <a:ext cx="0" cy="358600"/>
          </a:xfrm>
          <a:prstGeom prst="straightConnector1">
            <a:avLst/>
          </a:prstGeom>
          <a:ln w="12700">
            <a:solidFill>
              <a:srgbClr val="C0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6" name="直線單箭頭接點 25">
            <a:extLst>
              <a:ext uri="{FF2B5EF4-FFF2-40B4-BE49-F238E27FC236}">
                <a16:creationId xmlns:a16="http://schemas.microsoft.com/office/drawing/2014/main" id="{FA569650-6F3F-4DEA-A8A9-AC47AEF02BBF}"/>
              </a:ext>
            </a:extLst>
          </p:cNvPr>
          <p:cNvCxnSpPr>
            <a:cxnSpLocks/>
          </p:cNvCxnSpPr>
          <p:nvPr/>
        </p:nvCxnSpPr>
        <p:spPr>
          <a:xfrm>
            <a:off x="10263224" y="4048735"/>
            <a:ext cx="0" cy="358600"/>
          </a:xfrm>
          <a:prstGeom prst="straightConnector1">
            <a:avLst/>
          </a:prstGeom>
          <a:ln w="12700">
            <a:solidFill>
              <a:srgbClr val="C0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7" name="直線單箭頭接點 26">
            <a:extLst>
              <a:ext uri="{FF2B5EF4-FFF2-40B4-BE49-F238E27FC236}">
                <a16:creationId xmlns:a16="http://schemas.microsoft.com/office/drawing/2014/main" id="{1BEEBA7E-B56C-49CA-B268-E8FBFF9A193C}"/>
              </a:ext>
            </a:extLst>
          </p:cNvPr>
          <p:cNvCxnSpPr>
            <a:cxnSpLocks/>
          </p:cNvCxnSpPr>
          <p:nvPr/>
        </p:nvCxnSpPr>
        <p:spPr>
          <a:xfrm>
            <a:off x="10263224" y="4917132"/>
            <a:ext cx="0" cy="358600"/>
          </a:xfrm>
          <a:prstGeom prst="straightConnector1">
            <a:avLst/>
          </a:prstGeom>
          <a:ln w="12700">
            <a:solidFill>
              <a:srgbClr val="C0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8" name="直線單箭頭接點 27">
            <a:extLst>
              <a:ext uri="{FF2B5EF4-FFF2-40B4-BE49-F238E27FC236}">
                <a16:creationId xmlns:a16="http://schemas.microsoft.com/office/drawing/2014/main" id="{4A0AC38E-CDB8-4EAD-B419-9849FB04E146}"/>
              </a:ext>
            </a:extLst>
          </p:cNvPr>
          <p:cNvCxnSpPr>
            <a:cxnSpLocks/>
          </p:cNvCxnSpPr>
          <p:nvPr/>
        </p:nvCxnSpPr>
        <p:spPr>
          <a:xfrm rot="16200000">
            <a:off x="8863717" y="5351330"/>
            <a:ext cx="0" cy="35860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0" name="文字方塊 29">
            <a:extLst>
              <a:ext uri="{FF2B5EF4-FFF2-40B4-BE49-F238E27FC236}">
                <a16:creationId xmlns:a16="http://schemas.microsoft.com/office/drawing/2014/main" id="{11F03A7F-EEE3-447E-A469-CF05B91449AC}"/>
              </a:ext>
            </a:extLst>
          </p:cNvPr>
          <p:cNvSpPr txBox="1"/>
          <p:nvPr/>
        </p:nvSpPr>
        <p:spPr>
          <a:xfrm>
            <a:off x="7687379" y="1253514"/>
            <a:ext cx="2352675" cy="369332"/>
          </a:xfrm>
          <a:prstGeom prst="rect">
            <a:avLst/>
          </a:prstGeom>
          <a:noFill/>
        </p:spPr>
        <p:txBody>
          <a:bodyPr wrap="square">
            <a:spAutoFit/>
          </a:bodyPr>
          <a:lstStyle/>
          <a:p>
            <a:pPr marL="0" indent="0" algn="ctr">
              <a:buNone/>
            </a:pPr>
            <a:r>
              <a:rPr lang="en-US" altLang="zh-CN" b="1"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F</a:t>
            </a:r>
            <a:r>
              <a:rPr lang="en-US" altLang="zh-TW" sz="1800" b="1" dirty="0">
                <a:solidFill>
                  <a:schemeClr val="accent3">
                    <a:lumMod val="25000"/>
                  </a:schemeClr>
                </a:solidFill>
                <a:effectLst>
                  <a:outerShdw blurRad="38100" dist="38100" dir="2700000" algn="tl">
                    <a:srgbClr val="000000">
                      <a:alpha val="43137"/>
                    </a:srgbClr>
                  </a:outerShdw>
                </a:effectLst>
                <a:latin typeface="Abadi" panose="020B0604020104020204" pitchFamily="34" charset="0"/>
              </a:rPr>
              <a:t>lowcharts</a:t>
            </a:r>
            <a:endParaRPr kumimoji="0" lang="zh-TW" altLang="zh-TW" sz="2800" b="0" i="0" u="none" strike="noStrike" cap="none" normalizeH="0" baseline="0" dirty="0">
              <a:ln>
                <a:noFill/>
              </a:ln>
              <a:solidFill>
                <a:schemeClr val="tx1"/>
              </a:solidFill>
              <a:effectLst>
                <a:outerShdw blurRad="38100" dist="38100" dir="2700000" algn="tl">
                  <a:srgbClr val="000000">
                    <a:alpha val="43137"/>
                  </a:srgbClr>
                </a:outerShdw>
              </a:effectLst>
              <a:latin typeface="Arial" panose="020B0604020202020204" pitchFamily="34" charset="0"/>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1593</TotalTime>
  <Words>5015</Words>
  <Application>Microsoft Office PowerPoint</Application>
  <PresentationFormat>寬螢幕</PresentationFormat>
  <Paragraphs>479</Paragraphs>
  <Slides>47</Slides>
  <Notes>6</Notes>
  <HiddenSlides>0</HiddenSlides>
  <MMClips>0</MMClips>
  <ScaleCrop>false</ScaleCrop>
  <HeadingPairs>
    <vt:vector size="6" baseType="variant">
      <vt:variant>
        <vt:lpstr>使用字型</vt:lpstr>
      </vt:variant>
      <vt:variant>
        <vt:i4>13</vt:i4>
      </vt:variant>
      <vt:variant>
        <vt:lpstr>佈景主題</vt:lpstr>
      </vt:variant>
      <vt:variant>
        <vt:i4>1</vt:i4>
      </vt:variant>
      <vt:variant>
        <vt:lpstr>投影片標題</vt:lpstr>
      </vt:variant>
      <vt:variant>
        <vt:i4>47</vt:i4>
      </vt:variant>
    </vt:vector>
  </HeadingPairs>
  <TitlesOfParts>
    <vt:vector size="61" baseType="lpstr">
      <vt:lpstr>Abadi</vt:lpstr>
      <vt:lpstr>-apple-system</vt:lpstr>
      <vt:lpstr>Arial Unicode MS</vt:lpstr>
      <vt:lpstr>IBM Plex Mono SemiBold</vt:lpstr>
      <vt:lpstr>IBM Plex Mono Text</vt:lpstr>
      <vt:lpstr>inherit</vt:lpstr>
      <vt:lpstr>quote-cjk-patch</vt:lpstr>
      <vt:lpstr>Source Sans Pro</vt:lpstr>
      <vt:lpstr>Arial</vt:lpstr>
      <vt:lpstr>Arial Black</vt:lpstr>
      <vt:lpstr>Calibri</vt:lpstr>
      <vt:lpstr>Calibri Light</vt:lpstr>
      <vt:lpstr>Wingdings</vt:lpstr>
      <vt:lpstr>Custom Design</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謝偉超</cp:lastModifiedBy>
  <cp:revision>268</cp:revision>
  <dcterms:created xsi:type="dcterms:W3CDTF">2021-04-29T18:58:34Z</dcterms:created>
  <dcterms:modified xsi:type="dcterms:W3CDTF">2025-06-04T09:31:43Z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